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0"/>
  </p:notesMasterIdLst>
  <p:sldIdLst>
    <p:sldId id="256" r:id="rId2"/>
    <p:sldId id="257" r:id="rId3"/>
    <p:sldId id="259" r:id="rId4"/>
    <p:sldId id="258" r:id="rId5"/>
    <p:sldId id="262" r:id="rId6"/>
    <p:sldId id="261" r:id="rId7"/>
    <p:sldId id="264" r:id="rId8"/>
    <p:sldId id="263" r:id="rId9"/>
    <p:sldId id="265" r:id="rId10"/>
    <p:sldId id="267" r:id="rId11"/>
    <p:sldId id="292" r:id="rId12"/>
    <p:sldId id="285" r:id="rId13"/>
    <p:sldId id="270" r:id="rId14"/>
    <p:sldId id="271" r:id="rId15"/>
    <p:sldId id="272" r:id="rId16"/>
    <p:sldId id="273" r:id="rId17"/>
    <p:sldId id="274" r:id="rId18"/>
    <p:sldId id="281" r:id="rId19"/>
    <p:sldId id="305" r:id="rId20"/>
    <p:sldId id="306" r:id="rId21"/>
    <p:sldId id="307" r:id="rId22"/>
    <p:sldId id="308" r:id="rId23"/>
    <p:sldId id="294" r:id="rId24"/>
    <p:sldId id="295" r:id="rId25"/>
    <p:sldId id="296" r:id="rId26"/>
    <p:sldId id="297" r:id="rId27"/>
    <p:sldId id="299" r:id="rId28"/>
    <p:sldId id="298" r:id="rId29"/>
    <p:sldId id="302" r:id="rId30"/>
    <p:sldId id="304" r:id="rId31"/>
    <p:sldId id="303" r:id="rId32"/>
    <p:sldId id="301" r:id="rId33"/>
    <p:sldId id="300" r:id="rId34"/>
    <p:sldId id="276" r:id="rId35"/>
    <p:sldId id="278" r:id="rId36"/>
    <p:sldId id="277" r:id="rId37"/>
    <p:sldId id="279" r:id="rId38"/>
    <p:sldId id="280" r:id="rId39"/>
  </p:sldIdLst>
  <p:sldSz cx="12192000" cy="6858000"/>
  <p:notesSz cx="6858000" cy="9144000"/>
  <p:embeddedFontLst>
    <p:embeddedFont>
      <p:font typeface="EB Garamond" panose="000005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6DBF55-223D-4F3B-AC1A-562161386D40}">
  <a:tblStyle styleId="{5A6DBF55-223D-4F3B-AC1A-562161386D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6F334E8-A7EE-46B1-BCD6-3C365340EE7D}"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F1E8"/>
          </a:solidFill>
        </a:fill>
      </a:tcStyle>
    </a:wholeTbl>
    <a:band1H>
      <a:tcTxStyle/>
      <a:tcStyle>
        <a:tcBdr/>
        <a:fill>
          <a:solidFill>
            <a:srgbClr val="D4E2CE"/>
          </a:solidFill>
        </a:fill>
      </a:tcStyle>
    </a:band1H>
    <a:band2H>
      <a:tcTxStyle/>
      <a:tcStyle>
        <a:tcBdr/>
      </a:tcStyle>
    </a:band2H>
    <a:band1V>
      <a:tcTxStyle/>
      <a:tcStyle>
        <a:tcBdr/>
        <a:fill>
          <a:solidFill>
            <a:srgbClr val="D4E2CE"/>
          </a:solidFill>
        </a:fill>
      </a:tcStyle>
    </a:band1V>
    <a:band2V>
      <a:tcTxStyle/>
      <a:tcStyle>
        <a:tcBdr/>
      </a:tcStyle>
    </a:band2V>
    <a:lastCol>
      <a:tcTxStyle b="on" i="off">
        <a:font>
          <a:latin typeface="Calibri"/>
          <a:ea typeface="Calibri"/>
          <a:cs typeface="Calibri"/>
        </a:font>
        <a:schemeClr val="lt1"/>
      </a:tcTxStyle>
      <a:tcStyle>
        <a:tcBdr/>
        <a:fill>
          <a:solidFill>
            <a:schemeClr val="accent6"/>
          </a:solidFill>
        </a:fill>
      </a:tcStyle>
    </a:lastCol>
    <a:firstCol>
      <a:tcTxStyle b="on" i="off">
        <a:font>
          <a:latin typeface="Calibri"/>
          <a:ea typeface="Calibri"/>
          <a:cs typeface="Calibri"/>
        </a:font>
        <a:schemeClr val="lt1"/>
      </a:tcTxStyle>
      <a:tcStyle>
        <a:tcBdr/>
        <a:fill>
          <a:solidFill>
            <a:schemeClr val="accent6"/>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60"/>
  </p:normalViewPr>
  <p:slideViewPr>
    <p:cSldViewPr snapToGrid="0">
      <p:cViewPr varScale="1">
        <p:scale>
          <a:sx n="74" d="100"/>
          <a:sy n="74" d="100"/>
        </p:scale>
        <p:origin x="792" y="58"/>
      </p:cViewPr>
      <p:guideLst/>
    </p:cSldViewPr>
  </p:slideViewPr>
  <p:notesTextViewPr>
    <p:cViewPr>
      <p:scale>
        <a:sx n="1" d="1"/>
        <a:sy n="1" d="1"/>
      </p:scale>
      <p:origin x="0" y="0"/>
    </p:cViewPr>
  </p:notesTextViewPr>
  <p:sorterViewPr>
    <p:cViewPr>
      <p:scale>
        <a:sx n="100" d="100"/>
        <a:sy n="100" d="100"/>
      </p:scale>
      <p:origin x="0" y="-340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9d060e1c1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9d060e1c1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9d060e1c15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9d060e1c15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9d060e1c15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9d060e1c15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9d060e1c1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9d060e1c1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d060e1c1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d060e1c1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930021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9ce33db0a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9ce33db0a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1420036" y="282238"/>
            <a:ext cx="1201705" cy="1150569"/>
          </a:xfrm>
          <a:prstGeom prst="rect">
            <a:avLst/>
          </a:prstGeom>
          <a:noFill/>
          <a:ln>
            <a:noFill/>
          </a:ln>
        </p:spPr>
      </p:pic>
      <p:sp>
        <p:nvSpPr>
          <p:cNvPr id="85" name="Google Shape;85;p13"/>
          <p:cNvSpPr txBox="1"/>
          <p:nvPr/>
        </p:nvSpPr>
        <p:spPr>
          <a:xfrm>
            <a:off x="1882974" y="211771"/>
            <a:ext cx="9694500" cy="1508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5400" b="1"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t>VEL TECH HIGH TECH </a:t>
            </a:r>
            <a:br>
              <a:rPr lang="en-IN" sz="4400" b="0"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br>
            <a:r>
              <a:rPr lang="en-IN" sz="2000" b="1" i="0" u="none" strike="noStrike" cap="none" dirty="0" err="1">
                <a:solidFill>
                  <a:schemeClr val="dk1"/>
                </a:solidFill>
                <a:latin typeface="Times New Roman" panose="02020603050405020304" pitchFamily="18" charset="0"/>
                <a:ea typeface="Quattrocento Sans"/>
                <a:cs typeface="Times New Roman" panose="02020603050405020304" pitchFamily="18" charset="0"/>
                <a:sym typeface="Quattrocento Sans"/>
              </a:rPr>
              <a:t>Dr.</a:t>
            </a:r>
            <a:r>
              <a:rPr lang="en-IN" sz="2000" b="1"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t> RANGARAJAN </a:t>
            </a:r>
            <a:r>
              <a:rPr lang="en-IN" sz="2000" b="1" i="0" u="none" strike="noStrike" cap="none" dirty="0" err="1">
                <a:solidFill>
                  <a:schemeClr val="dk1"/>
                </a:solidFill>
                <a:latin typeface="Times New Roman" panose="02020603050405020304" pitchFamily="18" charset="0"/>
                <a:ea typeface="Quattrocento Sans"/>
                <a:cs typeface="Times New Roman" panose="02020603050405020304" pitchFamily="18" charset="0"/>
                <a:sym typeface="Quattrocento Sans"/>
              </a:rPr>
              <a:t>Dr.</a:t>
            </a:r>
            <a:r>
              <a:rPr lang="en-IN" sz="2000" b="1"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t> SAKUNTHALA ENGINEERING COLLEGE</a:t>
            </a:r>
            <a:br>
              <a:rPr lang="en-IN" sz="2800" b="0"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br>
            <a:r>
              <a:rPr lang="en-IN" sz="1800" b="1"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rPr>
              <a:t>An Autonomous Institution</a:t>
            </a:r>
            <a:endParaRPr sz="1800" b="0" i="0" u="none" strike="noStrike" cap="none" dirty="0">
              <a:solidFill>
                <a:schemeClr val="dk1"/>
              </a:solidFill>
              <a:latin typeface="Times New Roman" panose="02020603050405020304" pitchFamily="18" charset="0"/>
              <a:ea typeface="Quattrocento Sans"/>
              <a:cs typeface="Times New Roman" panose="02020603050405020304" pitchFamily="18" charset="0"/>
              <a:sym typeface="Quattrocento Sans"/>
            </a:endParaRPr>
          </a:p>
        </p:txBody>
      </p:sp>
      <p:sp>
        <p:nvSpPr>
          <p:cNvPr id="86" name="Google Shape;86;p13"/>
          <p:cNvSpPr txBox="1"/>
          <p:nvPr/>
        </p:nvSpPr>
        <p:spPr>
          <a:xfrm>
            <a:off x="3049250" y="1805339"/>
            <a:ext cx="60935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dk1"/>
              </a:buClr>
              <a:buSzPts val="2400"/>
              <a:buFont typeface="Arial"/>
              <a:buNone/>
            </a:pPr>
            <a:r>
              <a:rPr lang="en-IN" sz="2400" b="1" i="0" u="none" strike="noStrike" cap="none" dirty="0">
                <a:solidFill>
                  <a:schemeClr val="dk1"/>
                </a:solidFill>
                <a:latin typeface="EB Garamond"/>
                <a:ea typeface="EB Garamond"/>
                <a:cs typeface="EB Garamond"/>
                <a:sym typeface="EB Garamond"/>
              </a:rPr>
              <a:t>        </a:t>
            </a:r>
            <a:r>
              <a:rPr lang="en-IN" sz="18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Department of Computer Science and Engineering</a:t>
            </a:r>
            <a:endParaRPr b="1" dirty="0">
              <a:latin typeface="Times New Roman" panose="02020603050405020304" pitchFamily="18" charset="0"/>
              <a:ea typeface="Calibri"/>
              <a:cs typeface="Times New Roman" panose="02020603050405020304" pitchFamily="18" charset="0"/>
              <a:sym typeface="Calibri"/>
            </a:endParaRPr>
          </a:p>
        </p:txBody>
      </p:sp>
      <p:sp>
        <p:nvSpPr>
          <p:cNvPr id="87" name="Google Shape;87;p13"/>
          <p:cNvSpPr txBox="1"/>
          <p:nvPr/>
        </p:nvSpPr>
        <p:spPr>
          <a:xfrm>
            <a:off x="1063690" y="2929812"/>
            <a:ext cx="9955800" cy="585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3200" b="0" i="0" u="none" strike="noStrike" cap="none">
                <a:solidFill>
                  <a:srgbClr val="7030A0"/>
                </a:solidFill>
                <a:latin typeface="Calibri"/>
                <a:ea typeface="Calibri"/>
                <a:cs typeface="Calibri"/>
                <a:sym typeface="Calibri"/>
              </a:rPr>
              <a:t> </a:t>
            </a:r>
            <a:endParaRPr/>
          </a:p>
        </p:txBody>
      </p:sp>
      <p:sp>
        <p:nvSpPr>
          <p:cNvPr id="88" name="Google Shape;88;p13"/>
          <p:cNvSpPr txBox="1"/>
          <p:nvPr/>
        </p:nvSpPr>
        <p:spPr>
          <a:xfrm>
            <a:off x="1228383" y="2323145"/>
            <a:ext cx="9414600" cy="55050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IN" sz="1800" b="1" u="none" dirty="0">
                <a:solidFill>
                  <a:schemeClr val="dk1"/>
                </a:solidFill>
                <a:latin typeface="Times New Roman" panose="02020603050405020304" pitchFamily="18" charset="0"/>
                <a:ea typeface="EB Garamond"/>
                <a:cs typeface="Times New Roman" panose="02020603050405020304" pitchFamily="18" charset="0"/>
                <a:sym typeface="EB Garamond"/>
              </a:rPr>
              <a:t>                                                                  </a:t>
            </a:r>
            <a:r>
              <a:rPr lang="en-IN" sz="1800" b="1" u="none" dirty="0">
                <a:solidFill>
                  <a:schemeClr val="dk1"/>
                </a:solidFill>
                <a:latin typeface="Times New Roman" panose="02020603050405020304" pitchFamily="18" charset="0"/>
                <a:ea typeface="Calibri"/>
                <a:cs typeface="Times New Roman" panose="02020603050405020304" pitchFamily="18" charset="0"/>
                <a:sym typeface="Calibri"/>
              </a:rPr>
              <a:t> Mini Project Review </a:t>
            </a:r>
            <a:endParaRPr b="1" dirty="0">
              <a:latin typeface="Times New Roman" panose="02020603050405020304" pitchFamily="18" charset="0"/>
              <a:ea typeface="Calibri"/>
              <a:cs typeface="Times New Roman" panose="02020603050405020304" pitchFamily="18" charset="0"/>
              <a:sym typeface="Calibri"/>
            </a:endParaRPr>
          </a:p>
        </p:txBody>
      </p:sp>
      <p:sp>
        <p:nvSpPr>
          <p:cNvPr id="89" name="Google Shape;89;p13"/>
          <p:cNvSpPr txBox="1"/>
          <p:nvPr/>
        </p:nvSpPr>
        <p:spPr>
          <a:xfrm>
            <a:off x="1005174" y="4953150"/>
            <a:ext cx="10764300" cy="145560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IN" sz="1800" b="0" u="none" dirty="0">
                <a:solidFill>
                  <a:schemeClr val="dk1"/>
                </a:solidFill>
                <a:latin typeface="Times New Roman" panose="02020603050405020304" pitchFamily="18" charset="0"/>
                <a:ea typeface="Quattrocento Sans"/>
                <a:cs typeface="Times New Roman" panose="02020603050405020304" pitchFamily="18" charset="0"/>
                <a:sym typeface="Quattrocento Sans"/>
              </a:rPr>
              <a:t>AKALYA.S          (VH-12292)                                                                                         </a:t>
            </a:r>
            <a:r>
              <a:rPr lang="en-IN" sz="1800" u="none" dirty="0">
                <a:solidFill>
                  <a:schemeClr val="dk1"/>
                </a:solidFill>
                <a:latin typeface="Times New Roman" panose="02020603050405020304" pitchFamily="18" charset="0"/>
                <a:ea typeface="Calibri"/>
                <a:cs typeface="Times New Roman" panose="02020603050405020304" pitchFamily="18" charset="0"/>
                <a:sym typeface="Calibri"/>
              </a:rPr>
              <a:t> SUPERVISOR:</a:t>
            </a:r>
            <a:endParaRPr dirty="0">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r>
              <a:rPr lang="en-IN" sz="1800" b="0" u="none" dirty="0">
                <a:solidFill>
                  <a:schemeClr val="dk1"/>
                </a:solidFill>
                <a:latin typeface="Times New Roman" panose="02020603050405020304" pitchFamily="18" charset="0"/>
                <a:ea typeface="Quattrocento Sans"/>
                <a:cs typeface="Times New Roman" panose="02020603050405020304" pitchFamily="18" charset="0"/>
                <a:sym typeface="Quattrocento Sans"/>
              </a:rPr>
              <a:t>HARINIPRIYA.V (VH-12338</a:t>
            </a:r>
            <a:r>
              <a:rPr lang="en-IN" sz="1800" b="1" u="none" dirty="0">
                <a:solidFill>
                  <a:schemeClr val="dk1"/>
                </a:solidFill>
                <a:latin typeface="Times New Roman" panose="02020603050405020304" pitchFamily="18" charset="0"/>
                <a:ea typeface="Quattrocento Sans"/>
                <a:cs typeface="Times New Roman" panose="02020603050405020304" pitchFamily="18" charset="0"/>
                <a:sym typeface="Quattrocento Sans"/>
              </a:rPr>
              <a:t>)                                                                            </a:t>
            </a:r>
            <a:r>
              <a:rPr lang="en-IN" sz="1800" u="none" dirty="0">
                <a:solidFill>
                  <a:schemeClr val="dk1"/>
                </a:solidFill>
                <a:latin typeface="Times New Roman" panose="02020603050405020304" pitchFamily="18" charset="0"/>
                <a:ea typeface="Calibri"/>
                <a:cs typeface="Times New Roman" panose="02020603050405020304" pitchFamily="18" charset="0"/>
                <a:sym typeface="Calibri"/>
              </a:rPr>
              <a:t>          </a:t>
            </a:r>
            <a:r>
              <a:rPr lang="en-IN" sz="1800" u="none" dirty="0" err="1">
                <a:solidFill>
                  <a:schemeClr val="dk1"/>
                </a:solidFill>
                <a:latin typeface="Times New Roman" panose="02020603050405020304" pitchFamily="18" charset="0"/>
                <a:ea typeface="Calibri"/>
                <a:cs typeface="Times New Roman" panose="02020603050405020304" pitchFamily="18" charset="0"/>
                <a:sym typeface="Calibri"/>
              </a:rPr>
              <a:t>Ms.S.KAVITHA</a:t>
            </a:r>
            <a:r>
              <a:rPr lang="en-IN" sz="1800" u="none" dirty="0">
                <a:solidFill>
                  <a:schemeClr val="dk1"/>
                </a:solidFill>
                <a:latin typeface="Times New Roman" panose="02020603050405020304" pitchFamily="18" charset="0"/>
                <a:ea typeface="Calibri"/>
                <a:cs typeface="Times New Roman" panose="02020603050405020304" pitchFamily="18" charset="0"/>
                <a:sym typeface="Calibri"/>
              </a:rPr>
              <a:t>  B.E,M.E.,</a:t>
            </a:r>
            <a:endParaRPr dirty="0">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r>
              <a:rPr lang="en-IN" sz="1800" u="none" dirty="0">
                <a:solidFill>
                  <a:schemeClr val="dk1"/>
                </a:solidFill>
                <a:latin typeface="Times New Roman" panose="02020603050405020304" pitchFamily="18" charset="0"/>
                <a:ea typeface="Calibri"/>
                <a:cs typeface="Times New Roman" panose="02020603050405020304" pitchFamily="18" charset="0"/>
                <a:sym typeface="Calibri"/>
              </a:rPr>
              <a:t> DATE:27.6.2024                                                                                                              ASSISTANT PROFESSOR</a:t>
            </a:r>
            <a:endParaRPr sz="1800" u="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r>
              <a:rPr lang="en-IN" sz="1800" b="0" u="none" dirty="0">
                <a:solidFill>
                  <a:schemeClr val="dk1"/>
                </a:solidFill>
                <a:latin typeface="Times New Roman" panose="02020603050405020304" pitchFamily="18" charset="0"/>
                <a:ea typeface="Quattrocento Sans"/>
                <a:cs typeface="Times New Roman" panose="02020603050405020304" pitchFamily="18" charset="0"/>
                <a:sym typeface="Quattrocento Sans"/>
              </a:rPr>
              <a:t>II Year ,Computer Science and Engineering</a:t>
            </a:r>
            <a:endParaRPr dirty="0">
              <a:latin typeface="Times New Roman" panose="02020603050405020304" pitchFamily="18" charset="0"/>
              <a:cs typeface="Times New Roman" panose="02020603050405020304" pitchFamily="18" charset="0"/>
            </a:endParaRPr>
          </a:p>
        </p:txBody>
      </p:sp>
      <p:sp>
        <p:nvSpPr>
          <p:cNvPr id="90" name="Google Shape;90;p13"/>
          <p:cNvSpPr txBox="1"/>
          <p:nvPr/>
        </p:nvSpPr>
        <p:spPr>
          <a:xfrm>
            <a:off x="1005175" y="2759475"/>
            <a:ext cx="10764300" cy="184662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600" b="1" dirty="0">
                <a:solidFill>
                  <a:srgbClr val="7030A0"/>
                </a:solidFill>
                <a:latin typeface="Times New Roman" panose="02020603050405020304" pitchFamily="18" charset="0"/>
                <a:ea typeface="Calibri"/>
                <a:cs typeface="Times New Roman" panose="02020603050405020304" pitchFamily="18" charset="0"/>
                <a:sym typeface="Calibri"/>
              </a:rPr>
              <a:t>EXPLORING THE EVOLUTION OF HUMAN RESOURCE ANALYTICS AND ITS IMPACT ON ORGANISATIONAL PERFORMANCE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p:nvPr/>
        </p:nvSpPr>
        <p:spPr>
          <a:xfrm>
            <a:off x="429208" y="136096"/>
            <a:ext cx="6095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dirty="0">
                <a:solidFill>
                  <a:schemeClr val="tx1"/>
                </a:solidFill>
                <a:latin typeface="Times New Roman" panose="02020603050405020304" pitchFamily="18" charset="0"/>
                <a:ea typeface="Calibri"/>
                <a:cs typeface="Times New Roman" panose="02020603050405020304" pitchFamily="18" charset="0"/>
                <a:sym typeface="Calibri"/>
              </a:rPr>
              <a:t>PROPOSED SYSTEM:</a:t>
            </a:r>
            <a:endParaRPr sz="3200" b="1"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152" name="Google Shape;152;p24"/>
          <p:cNvSpPr txBox="1"/>
          <p:nvPr/>
        </p:nvSpPr>
        <p:spPr>
          <a:xfrm>
            <a:off x="718457" y="811763"/>
            <a:ext cx="10966580" cy="5386049"/>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Establish a centralized database for storing accurate and up-to-date employee information, including personal details, skills, and performance history.</a:t>
            </a:r>
            <a:endParaRPr sz="1800"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Implement tools for continuous performance monitoring, offering insights into individual and team achievements, and identifying areas for improvement.</a:t>
            </a:r>
            <a:endParaRPr sz="1800"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Conduct regular surveys to measure employee satisfaction, identify concerns, and gauge overall engagement levels within the organization.</a:t>
            </a:r>
            <a:endParaRPr sz="1800" dirty="0">
              <a:latin typeface="Times New Roman" panose="02020603050405020304" pitchFamily="18" charset="0"/>
              <a:cs typeface="Times New Roman" panose="02020603050405020304" pitchFamily="18" charset="0"/>
            </a:endParaRPr>
          </a:p>
          <a:p>
            <a:pPr marL="342900" marR="0" lvl="0" indent="-228600" algn="just" rtl="0">
              <a:spcBef>
                <a:spcPts val="0"/>
              </a:spcBef>
              <a:spcAft>
                <a:spcPts val="0"/>
              </a:spcAft>
              <a:buClr>
                <a:schemeClr val="dk1"/>
              </a:buClr>
              <a:buSzPts val="1800"/>
              <a:buFont typeface="Arial"/>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Track the impact of training programs on employee skills and performance, ensuring alignment with organizational goals.</a:t>
            </a:r>
            <a:endParaRPr sz="1800" dirty="0">
              <a:latin typeface="Times New Roman" panose="02020603050405020304" pitchFamily="18" charset="0"/>
              <a:cs typeface="Times New Roman" panose="02020603050405020304" pitchFamily="18" charset="0"/>
            </a:endParaRPr>
          </a:p>
          <a:p>
            <a:pPr marL="342900" marR="0" lvl="0" indent="-228600" algn="just" rtl="0">
              <a:spcBef>
                <a:spcPts val="0"/>
              </a:spcBef>
              <a:spcAft>
                <a:spcPts val="0"/>
              </a:spcAft>
              <a:buClr>
                <a:schemeClr val="dk1"/>
              </a:buClr>
              <a:buSzPts val="1800"/>
              <a:buFont typeface="Arial"/>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Provide accessible dashboards for HR professionals and management to visualize key metrics in real-time, facilitating informed decision-making.</a:t>
            </a:r>
            <a:endParaRPr sz="1800"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a:t>
            </a:r>
            <a:endParaRPr sz="1800" dirty="0">
              <a:latin typeface="Times New Roman" panose="02020603050405020304" pitchFamily="18" charset="0"/>
              <a:cs typeface="Times New Roman" panose="02020603050405020304" pitchFamily="18" charset="0"/>
            </a:endParaRPr>
          </a:p>
          <a:p>
            <a:pPr marL="342900" marR="0" lvl="0" indent="-342900" algn="just"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Identify high-potential employees and create succession plans to ensure a smooth transition in key roles.</a:t>
            </a:r>
            <a:endParaRPr sz="1800" dirty="0">
              <a:latin typeface="Times New Roman" panose="02020603050405020304" pitchFamily="18" charset="0"/>
              <a:cs typeface="Times New Roman" panose="02020603050405020304" pitchFamily="18" charset="0"/>
            </a:endParaRPr>
          </a:p>
          <a:p>
            <a:pPr marL="342900" marR="0" lvl="0" indent="-228600" algn="just" rtl="0">
              <a:spcBef>
                <a:spcPts val="0"/>
              </a:spcBef>
              <a:spcAft>
                <a:spcPts val="0"/>
              </a:spcAft>
              <a:buClr>
                <a:schemeClr val="dk1"/>
              </a:buClr>
              <a:buSzPts val="1800"/>
              <a:buFont typeface="Arial"/>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1800"/>
              <a:buFont typeface="Arial"/>
              <a:buChar char="•"/>
            </a:pPr>
            <a:r>
              <a:rPr lang="en-IN" sz="1800" dirty="0" err="1">
                <a:solidFill>
                  <a:schemeClr val="dk1"/>
                </a:solidFill>
                <a:latin typeface="Times New Roman" panose="02020603050405020304" pitchFamily="18" charset="0"/>
                <a:ea typeface="Calibri"/>
                <a:cs typeface="Times New Roman" panose="02020603050405020304" pitchFamily="18" charset="0"/>
                <a:sym typeface="Calibri"/>
              </a:rPr>
              <a:t>Analyze</a:t>
            </a: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HR-related costs, including recruitment expenses, training costs, and turnover-related expenses, to optimize budget allocation</a:t>
            </a:r>
            <a:r>
              <a:rPr lang="en-IN" sz="2000" dirty="0">
                <a:solidFill>
                  <a:schemeClr val="dk1"/>
                </a:solidFill>
                <a:latin typeface="Calibri"/>
                <a:ea typeface="Calibri"/>
                <a:cs typeface="Calibri"/>
                <a:sym typeface="Calibri"/>
              </a:rPr>
              <a:t>.</a:t>
            </a:r>
            <a:endParaRPr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6746D01-119A-9125-94FA-EDC50E142A1E}"/>
              </a:ext>
            </a:extLst>
          </p:cNvPr>
          <p:cNvSpPr txBox="1"/>
          <p:nvPr/>
        </p:nvSpPr>
        <p:spPr>
          <a:xfrm>
            <a:off x="363793" y="-29498"/>
            <a:ext cx="4473677" cy="646331"/>
          </a:xfrm>
          <a:prstGeom prst="rect">
            <a:avLst/>
          </a:prstGeom>
          <a:noFill/>
        </p:spPr>
        <p:txBody>
          <a:bodyPr wrap="square" rtlCol="0">
            <a:spAutoFit/>
          </a:bodyPr>
          <a:lstStyle/>
          <a:p>
            <a:r>
              <a:rPr lang="en-US" sz="3600" dirty="0">
                <a:solidFill>
                  <a:schemeClr val="tx1"/>
                </a:solidFill>
                <a:latin typeface="Times New Roman" panose="02020603050405020304" pitchFamily="18" charset="0"/>
                <a:cs typeface="Times New Roman" panose="02020603050405020304" pitchFamily="18" charset="0"/>
              </a:rPr>
              <a:t>BLOCK DIAGRAM:</a:t>
            </a:r>
            <a:endParaRPr lang="en-IN" sz="3600"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D0CBF7D-E6E3-76A4-444A-480CF3E739B2}"/>
              </a:ext>
            </a:extLst>
          </p:cNvPr>
          <p:cNvPicPr>
            <a:picLocks noChangeAspect="1"/>
          </p:cNvPicPr>
          <p:nvPr/>
        </p:nvPicPr>
        <p:blipFill>
          <a:blip r:embed="rId2"/>
          <a:stretch>
            <a:fillRect/>
          </a:stretch>
        </p:blipFill>
        <p:spPr>
          <a:xfrm>
            <a:off x="983226" y="616832"/>
            <a:ext cx="10707329" cy="6241167"/>
          </a:xfrm>
          <a:prstGeom prst="rect">
            <a:avLst/>
          </a:prstGeom>
        </p:spPr>
      </p:pic>
    </p:spTree>
    <p:extLst>
      <p:ext uri="{BB962C8B-B14F-4D97-AF65-F5344CB8AC3E}">
        <p14:creationId xmlns:p14="http://schemas.microsoft.com/office/powerpoint/2010/main" val="2303218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62EF1E4-89A5-4588-8510-B07D9F7013A0}"/>
              </a:ext>
            </a:extLst>
          </p:cNvPr>
          <p:cNvPicPr>
            <a:picLocks noChangeAspect="1"/>
          </p:cNvPicPr>
          <p:nvPr/>
        </p:nvPicPr>
        <p:blipFill>
          <a:blip r:embed="rId2"/>
          <a:stretch>
            <a:fillRect/>
          </a:stretch>
        </p:blipFill>
        <p:spPr>
          <a:xfrm>
            <a:off x="2937803" y="1350498"/>
            <a:ext cx="6316394" cy="3305907"/>
          </a:xfrm>
          <a:prstGeom prst="rect">
            <a:avLst/>
          </a:prstGeom>
        </p:spPr>
      </p:pic>
    </p:spTree>
    <p:extLst>
      <p:ext uri="{BB962C8B-B14F-4D97-AF65-F5344CB8AC3E}">
        <p14:creationId xmlns:p14="http://schemas.microsoft.com/office/powerpoint/2010/main" val="2775453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p:nvPr/>
        </p:nvSpPr>
        <p:spPr>
          <a:xfrm>
            <a:off x="152400" y="0"/>
            <a:ext cx="58104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600" b="1">
                <a:solidFill>
                  <a:srgbClr val="0000FF"/>
                </a:solidFill>
                <a:latin typeface="Calibri"/>
                <a:ea typeface="Calibri"/>
                <a:cs typeface="Calibri"/>
                <a:sym typeface="Calibri"/>
              </a:rPr>
              <a:t>IMPLEMENTATION:</a:t>
            </a:r>
            <a:endParaRPr sz="3600"/>
          </a:p>
        </p:txBody>
      </p:sp>
      <p:pic>
        <p:nvPicPr>
          <p:cNvPr id="179" name="Google Shape;179;p27"/>
          <p:cNvPicPr preferRelativeResize="0"/>
          <p:nvPr/>
        </p:nvPicPr>
        <p:blipFill>
          <a:blip r:embed="rId3">
            <a:alphaModFix/>
          </a:blip>
          <a:stretch>
            <a:fillRect/>
          </a:stretch>
        </p:blipFill>
        <p:spPr>
          <a:xfrm>
            <a:off x="0" y="738900"/>
            <a:ext cx="12192001" cy="6077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8"/>
          <p:cNvPicPr preferRelativeResize="0"/>
          <p:nvPr/>
        </p:nvPicPr>
        <p:blipFill>
          <a:blip r:embed="rId3">
            <a:alphaModFix/>
          </a:blip>
          <a:stretch>
            <a:fillRect/>
          </a:stretch>
        </p:blipFill>
        <p:spPr>
          <a:xfrm>
            <a:off x="0" y="0"/>
            <a:ext cx="11886174" cy="67056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9"/>
          <p:cNvPicPr preferRelativeResize="0"/>
          <p:nvPr/>
        </p:nvPicPr>
        <p:blipFill>
          <a:blip r:embed="rId3">
            <a:alphaModFix/>
          </a:blip>
          <a:stretch>
            <a:fillRect/>
          </a:stretch>
        </p:blipFill>
        <p:spPr>
          <a:xfrm>
            <a:off x="0" y="49425"/>
            <a:ext cx="12472875" cy="675914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30"/>
          <p:cNvPicPr preferRelativeResize="0"/>
          <p:nvPr/>
        </p:nvPicPr>
        <p:blipFill>
          <a:blip r:embed="rId3">
            <a:alphaModFix/>
          </a:blip>
          <a:stretch>
            <a:fillRect/>
          </a:stretch>
        </p:blipFill>
        <p:spPr>
          <a:xfrm>
            <a:off x="48776" y="76200"/>
            <a:ext cx="12143225" cy="6858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31"/>
          <p:cNvPicPr preferRelativeResize="0"/>
          <p:nvPr/>
        </p:nvPicPr>
        <p:blipFill>
          <a:blip r:embed="rId3">
            <a:alphaModFix/>
          </a:blip>
          <a:stretch>
            <a:fillRect/>
          </a:stretch>
        </p:blipFill>
        <p:spPr>
          <a:xfrm>
            <a:off x="-122175" y="0"/>
            <a:ext cx="12355595" cy="6858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4CBF52-01FA-6093-E1E7-79E6F69722EB}"/>
              </a:ext>
            </a:extLst>
          </p:cNvPr>
          <p:cNvPicPr>
            <a:picLocks noChangeAspect="1"/>
          </p:cNvPicPr>
          <p:nvPr/>
        </p:nvPicPr>
        <p:blipFill>
          <a:blip r:embed="rId2"/>
          <a:stretch>
            <a:fillRect/>
          </a:stretch>
        </p:blipFill>
        <p:spPr>
          <a:xfrm>
            <a:off x="3274141" y="439992"/>
            <a:ext cx="5139813" cy="5139813"/>
          </a:xfrm>
          <a:prstGeom prst="rect">
            <a:avLst/>
          </a:prstGeom>
        </p:spPr>
      </p:pic>
    </p:spTree>
    <p:extLst>
      <p:ext uri="{BB962C8B-B14F-4D97-AF65-F5344CB8AC3E}">
        <p14:creationId xmlns:p14="http://schemas.microsoft.com/office/powerpoint/2010/main" val="71341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D407220-74AB-6D11-E013-584FC9F6B6E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99024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p:nvPr/>
        </p:nvSpPr>
        <p:spPr>
          <a:xfrm>
            <a:off x="718457" y="195943"/>
            <a:ext cx="10926000" cy="1077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3200" b="1" dirty="0">
                <a:solidFill>
                  <a:schemeClr val="tx1"/>
                </a:solidFill>
                <a:latin typeface="Times New Roman" panose="02020603050405020304" pitchFamily="18" charset="0"/>
                <a:ea typeface="Calibri"/>
                <a:cs typeface="Times New Roman" panose="02020603050405020304" pitchFamily="18" charset="0"/>
                <a:sym typeface="Calibri"/>
              </a:rPr>
              <a:t>Exploring the evolution of human resource analytics and its impact on organisational performance </a:t>
            </a:r>
            <a:endParaRPr dirty="0">
              <a:solidFill>
                <a:schemeClr val="tx1"/>
              </a:solidFill>
              <a:latin typeface="Times New Roman" panose="02020603050405020304" pitchFamily="18" charset="0"/>
              <a:cs typeface="Times New Roman" panose="02020603050405020304" pitchFamily="18" charset="0"/>
            </a:endParaRPr>
          </a:p>
        </p:txBody>
      </p:sp>
      <p:sp>
        <p:nvSpPr>
          <p:cNvPr id="96" name="Google Shape;96;p14"/>
          <p:cNvSpPr txBox="1"/>
          <p:nvPr/>
        </p:nvSpPr>
        <p:spPr>
          <a:xfrm>
            <a:off x="1104122" y="1700038"/>
            <a:ext cx="9648000" cy="47409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IN" sz="3200" b="1" dirty="0">
                <a:solidFill>
                  <a:schemeClr val="tx1"/>
                </a:solidFill>
                <a:latin typeface="Times New Roman" panose="02020603050405020304" pitchFamily="18" charset="0"/>
                <a:cs typeface="Times New Roman" panose="02020603050405020304" pitchFamily="18" charset="0"/>
              </a:rPr>
              <a:t>INTRODUCTION:</a:t>
            </a:r>
            <a:endParaRPr sz="3200" b="1" dirty="0">
              <a:solidFill>
                <a:schemeClr val="tx1"/>
              </a:solidFill>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endParaRPr sz="1800" dirty="0">
              <a:solidFill>
                <a:schemeClr val="dk1"/>
              </a:solidFill>
              <a:latin typeface="Times New Roman" panose="02020603050405020304" pitchFamily="18" charset="0"/>
              <a:cs typeface="Times New Roman" panose="02020603050405020304" pitchFamily="18" charset="0"/>
              <a:sym typeface="Arial"/>
            </a:endParaRPr>
          </a:p>
          <a:p>
            <a:pPr marL="342900" marR="0" lvl="0" indent="-342900" algn="just" rtl="0">
              <a:spcBef>
                <a:spcPts val="0"/>
              </a:spcBef>
              <a:spcAft>
                <a:spcPts val="0"/>
              </a:spcAft>
              <a:buClr>
                <a:schemeClr val="dk1"/>
              </a:buClr>
              <a:buSzPts val="2400"/>
              <a:buFont typeface="Arial"/>
              <a:buChar char="•"/>
            </a:pPr>
            <a:r>
              <a:rPr lang="en-IN" sz="2400" b="0" i="0" dirty="0">
                <a:solidFill>
                  <a:schemeClr val="dk1"/>
                </a:solidFill>
                <a:latin typeface="Times New Roman" panose="02020603050405020304" pitchFamily="18" charset="0"/>
                <a:cs typeface="Times New Roman" panose="02020603050405020304" pitchFamily="18" charset="0"/>
                <a:sym typeface="Arial"/>
              </a:rPr>
              <a:t>Human resources analytics involves the use of data and statistical analysis to gain insights into various aspects of an organization's workforce. This field focuses on collecting and interpreting data related to human resources processes, employee performance, and overall organizational dynamics. </a:t>
            </a:r>
            <a:endParaRPr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endParaRPr sz="2000" b="0" i="0" dirty="0">
              <a:solidFill>
                <a:schemeClr val="dk1"/>
              </a:solidFill>
              <a:latin typeface="Times New Roman" panose="02020603050405020304" pitchFamily="18" charset="0"/>
              <a:cs typeface="Times New Roman" panose="02020603050405020304" pitchFamily="18" charset="0"/>
              <a:sym typeface="Arial"/>
            </a:endParaRPr>
          </a:p>
          <a:p>
            <a:pPr marL="342900" marR="0" lvl="0" indent="-342900" algn="just" rtl="0">
              <a:spcBef>
                <a:spcPts val="0"/>
              </a:spcBef>
              <a:spcAft>
                <a:spcPts val="0"/>
              </a:spcAft>
              <a:buClr>
                <a:schemeClr val="dk1"/>
              </a:buClr>
              <a:buSzPts val="2400"/>
              <a:buFont typeface="Arial"/>
              <a:buChar char="•"/>
            </a:pPr>
            <a:r>
              <a:rPr lang="en-IN" sz="2400" b="0" i="0" dirty="0">
                <a:solidFill>
                  <a:schemeClr val="dk1"/>
                </a:solidFill>
                <a:latin typeface="Times New Roman" panose="02020603050405020304" pitchFamily="18" charset="0"/>
                <a:cs typeface="Times New Roman" panose="02020603050405020304" pitchFamily="18" charset="0"/>
                <a:sym typeface="Arial"/>
              </a:rPr>
              <a:t>By leveraging analytics, businesses can make informed decisions to optimize their HR strategies, improve employee engagement, and enhance overall organizational performance</a:t>
            </a:r>
            <a:r>
              <a:rPr lang="en-IN" sz="2400" b="0" i="0" dirty="0">
                <a:solidFill>
                  <a:schemeClr val="dk1"/>
                </a:solidFill>
                <a:latin typeface="Arial"/>
                <a:ea typeface="Arial"/>
                <a:cs typeface="Arial"/>
                <a:sym typeface="Arial"/>
              </a:rPr>
              <a:t>.</a:t>
            </a:r>
            <a:endParaRPr dirty="0"/>
          </a:p>
          <a:p>
            <a:pPr marL="0" marR="0" lvl="0" indent="0" algn="l" rtl="0">
              <a:spcBef>
                <a:spcPts val="0"/>
              </a:spcBef>
              <a:spcAft>
                <a:spcPts val="0"/>
              </a:spcAft>
              <a:buNone/>
            </a:pPr>
            <a:br>
              <a:rPr lang="en-IN" sz="2000" dirty="0">
                <a:solidFill>
                  <a:schemeClr val="dk1"/>
                </a:solidFill>
                <a:latin typeface="Calibri"/>
                <a:ea typeface="Calibri"/>
                <a:cs typeface="Calibri"/>
                <a:sym typeface="Calibri"/>
              </a:rPr>
            </a:br>
            <a:endParaRPr sz="2000" dirty="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797E154-7625-892F-08C1-AA4186262C6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18848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10E838-88F7-00B7-89A6-109B82CE4C3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770455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3E2E4B-268A-4CEA-9EC3-968CC776D5D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59633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MySQL logo and symbol, meaning, history, PNG">
            <a:extLst>
              <a:ext uri="{FF2B5EF4-FFF2-40B4-BE49-F238E27FC236}">
                <a16:creationId xmlns:a16="http://schemas.microsoft.com/office/drawing/2014/main" id="{B2DD6386-A348-70F3-D7C6-17A2B9958FD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8" name="Picture 4" descr="MySQL Logo">
            <a:extLst>
              <a:ext uri="{FF2B5EF4-FFF2-40B4-BE49-F238E27FC236}">
                <a16:creationId xmlns:a16="http://schemas.microsoft.com/office/drawing/2014/main" id="{67493B5A-ED9B-7FC3-DCD3-EF952B6B8E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8" y="0"/>
            <a:ext cx="109696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1231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059804-FDF4-1685-EC98-5A65FCB7DD9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066092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15F9B-C94E-6373-9992-15F08FA1AF37}"/>
              </a:ext>
            </a:extLst>
          </p:cNvPr>
          <p:cNvPicPr>
            <a:picLocks noChangeAspect="1"/>
          </p:cNvPicPr>
          <p:nvPr/>
        </p:nvPicPr>
        <p:blipFill>
          <a:blip r:embed="rId3"/>
          <a:stretch>
            <a:fillRect/>
          </a:stretch>
        </p:blipFill>
        <p:spPr>
          <a:xfrm>
            <a:off x="491615" y="991063"/>
            <a:ext cx="11041624" cy="4875873"/>
          </a:xfrm>
          <a:prstGeom prst="rect">
            <a:avLst/>
          </a:prstGeom>
        </p:spPr>
      </p:pic>
    </p:spTree>
    <p:extLst>
      <p:ext uri="{BB962C8B-B14F-4D97-AF65-F5344CB8AC3E}">
        <p14:creationId xmlns:p14="http://schemas.microsoft.com/office/powerpoint/2010/main" val="14979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FA4D4E-9315-A988-3B7C-13AA9764A21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753027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641807-F331-A49C-B086-27C61A1EC2F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246312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FFA057-01F8-B9C6-E56A-7FCB38EB100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48158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4A72CA-47A7-BEC2-3935-BF2E9AC1389C}"/>
              </a:ext>
            </a:extLst>
          </p:cNvPr>
          <p:cNvPicPr>
            <a:picLocks noChangeAspect="1"/>
          </p:cNvPicPr>
          <p:nvPr/>
        </p:nvPicPr>
        <p:blipFill>
          <a:blip r:embed="rId2"/>
          <a:stretch>
            <a:fillRect/>
          </a:stretch>
        </p:blipFill>
        <p:spPr>
          <a:xfrm>
            <a:off x="216310" y="814779"/>
            <a:ext cx="11857704" cy="5805949"/>
          </a:xfrm>
          <a:prstGeom prst="rect">
            <a:avLst/>
          </a:prstGeom>
        </p:spPr>
      </p:pic>
      <p:sp>
        <p:nvSpPr>
          <p:cNvPr id="3" name="TextBox 2">
            <a:extLst>
              <a:ext uri="{FF2B5EF4-FFF2-40B4-BE49-F238E27FC236}">
                <a16:creationId xmlns:a16="http://schemas.microsoft.com/office/drawing/2014/main" id="{D79EFA0A-5DC9-5D62-3F62-0AF803A2D6BC}"/>
              </a:ext>
            </a:extLst>
          </p:cNvPr>
          <p:cNvSpPr txBox="1"/>
          <p:nvPr/>
        </p:nvSpPr>
        <p:spPr>
          <a:xfrm>
            <a:off x="216310" y="99621"/>
            <a:ext cx="8962102" cy="646331"/>
          </a:xfrm>
          <a:prstGeom prst="rect">
            <a:avLst/>
          </a:prstGeom>
          <a:noFill/>
        </p:spPr>
        <p:txBody>
          <a:bodyPr wrap="square">
            <a:spAutoFit/>
          </a:bodyPr>
          <a:lstStyle/>
          <a:p>
            <a:r>
              <a:rPr lang="en-US" sz="3600" b="1" dirty="0">
                <a:solidFill>
                  <a:srgbClr val="FF0000"/>
                </a:solidFill>
              </a:rPr>
              <a:t>M</a:t>
            </a:r>
            <a:r>
              <a:rPr lang="en-IN" sz="3600" b="1" dirty="0">
                <a:solidFill>
                  <a:srgbClr val="FF0000"/>
                </a:solidFill>
              </a:rPr>
              <a:t>L </a:t>
            </a:r>
            <a:r>
              <a:rPr lang="en-US" sz="3600" b="1" dirty="0">
                <a:solidFill>
                  <a:srgbClr val="FF0000"/>
                </a:solidFill>
              </a:rPr>
              <a:t>ALGORITHMS :</a:t>
            </a:r>
            <a:endParaRPr lang="en-IN" sz="3600" b="1" dirty="0">
              <a:solidFill>
                <a:srgbClr val="FF0000"/>
              </a:solidFill>
            </a:endParaRPr>
          </a:p>
        </p:txBody>
      </p:sp>
    </p:spTree>
    <p:extLst>
      <p:ext uri="{BB962C8B-B14F-4D97-AF65-F5344CB8AC3E}">
        <p14:creationId xmlns:p14="http://schemas.microsoft.com/office/powerpoint/2010/main" val="424269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p:nvPr/>
        </p:nvSpPr>
        <p:spPr>
          <a:xfrm>
            <a:off x="142250" y="246375"/>
            <a:ext cx="10922100" cy="547839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b="1" dirty="0">
                <a:solidFill>
                  <a:schemeClr val="tx1"/>
                </a:solidFill>
              </a:rPr>
              <a:t>ABSTRACT:</a:t>
            </a:r>
            <a:endParaRPr sz="3200" b="1" dirty="0">
              <a:solidFill>
                <a:schemeClr val="tx1"/>
              </a:solidFill>
            </a:endParaRPr>
          </a:p>
          <a:p>
            <a:pPr marL="457200" lvl="0" indent="0" algn="l" rtl="0">
              <a:spcBef>
                <a:spcPts val="0"/>
              </a:spcBef>
              <a:spcAft>
                <a:spcPts val="0"/>
              </a:spcAft>
              <a:buNone/>
            </a:pPr>
            <a:endParaRPr sz="2400" dirty="0">
              <a:solidFill>
                <a:schemeClr val="dk1"/>
              </a:solidFill>
            </a:endParaRPr>
          </a:p>
          <a:p>
            <a:pPr marL="457200" lvl="0" indent="-381000" algn="just" rtl="0">
              <a:spcBef>
                <a:spcPts val="0"/>
              </a:spcBef>
              <a:spcAft>
                <a:spcPts val="0"/>
              </a:spcAft>
              <a:buClr>
                <a:schemeClr val="dk1"/>
              </a:buClr>
              <a:buSzPts val="2400"/>
              <a:buChar char="●"/>
            </a:pPr>
            <a:r>
              <a:rPr lang="en-IN" sz="2400" dirty="0">
                <a:solidFill>
                  <a:schemeClr val="dk1"/>
                </a:solidFill>
                <a:latin typeface="Times New Roman" panose="02020603050405020304" pitchFamily="18" charset="0"/>
                <a:cs typeface="Times New Roman" panose="02020603050405020304" pitchFamily="18" charset="0"/>
              </a:rPr>
              <a:t>Human resources data analysis is crucial for boosting organizational performance.</a:t>
            </a:r>
            <a:endParaRPr sz="2400" dirty="0">
              <a:solidFill>
                <a:schemeClr val="dk1"/>
              </a:solidFill>
              <a:latin typeface="Times New Roman" panose="02020603050405020304" pitchFamily="18" charset="0"/>
              <a:cs typeface="Times New Roman" panose="02020603050405020304" pitchFamily="18" charset="0"/>
            </a:endParaRPr>
          </a:p>
          <a:p>
            <a:pPr marL="457200" lvl="0" indent="-381000" algn="just" rtl="0">
              <a:spcBef>
                <a:spcPts val="0"/>
              </a:spcBef>
              <a:spcAft>
                <a:spcPts val="0"/>
              </a:spcAft>
              <a:buClr>
                <a:schemeClr val="dk1"/>
              </a:buClr>
              <a:buSzPts val="2400"/>
              <a:buChar char="●"/>
            </a:pPr>
            <a:r>
              <a:rPr lang="en-IN" sz="2400" dirty="0">
                <a:solidFill>
                  <a:schemeClr val="dk1"/>
                </a:solidFill>
                <a:latin typeface="Times New Roman" panose="02020603050405020304" pitchFamily="18" charset="0"/>
                <a:cs typeface="Times New Roman" panose="02020603050405020304" pitchFamily="18" charset="0"/>
              </a:rPr>
              <a:t>Sophisticated analytics offer insights into employee productivity, engagement, and satisfaction.</a:t>
            </a:r>
            <a:endParaRPr sz="2400" dirty="0">
              <a:solidFill>
                <a:schemeClr val="dk1"/>
              </a:solidFill>
              <a:latin typeface="Times New Roman" panose="02020603050405020304" pitchFamily="18" charset="0"/>
              <a:cs typeface="Times New Roman" panose="02020603050405020304" pitchFamily="18" charset="0"/>
            </a:endParaRPr>
          </a:p>
          <a:p>
            <a:pPr marL="457200" lvl="0" indent="-381000" algn="just" rtl="0">
              <a:spcBef>
                <a:spcPts val="0"/>
              </a:spcBef>
              <a:spcAft>
                <a:spcPts val="0"/>
              </a:spcAft>
              <a:buClr>
                <a:schemeClr val="dk1"/>
              </a:buClr>
              <a:buSzPts val="2400"/>
              <a:buChar char="●"/>
            </a:pP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Power BI and Tableau into HR analytics facilitates comprehensive data visualization, enabling HR professionals to create interactive dashboards and reports</a:t>
            </a:r>
            <a:r>
              <a:rPr lang="en-IN" sz="2400" dirty="0">
                <a:solidFill>
                  <a:schemeClr val="dk1"/>
                </a:solidFill>
                <a:latin typeface="Times New Roman" panose="02020603050405020304" pitchFamily="18" charset="0"/>
                <a:cs typeface="Times New Roman" panose="02020603050405020304" pitchFamily="18" charset="0"/>
              </a:rPr>
              <a:t>.</a:t>
            </a:r>
            <a:endParaRPr sz="2400" dirty="0">
              <a:solidFill>
                <a:schemeClr val="dk1"/>
              </a:solidFill>
              <a:latin typeface="Times New Roman" panose="02020603050405020304" pitchFamily="18" charset="0"/>
              <a:cs typeface="Times New Roman" panose="02020603050405020304" pitchFamily="18" charset="0"/>
            </a:endParaRPr>
          </a:p>
          <a:p>
            <a:pPr marL="457200" lvl="0" indent="-381000" algn="just" rtl="0">
              <a:spcBef>
                <a:spcPts val="0"/>
              </a:spcBef>
              <a:spcAft>
                <a:spcPts val="0"/>
              </a:spcAft>
              <a:buClr>
                <a:schemeClr val="dk1"/>
              </a:buClr>
              <a:buSzPts val="2400"/>
              <a:buChar char="●"/>
            </a:pPr>
            <a:r>
              <a:rPr lang="en-IN" sz="2400" dirty="0">
                <a:solidFill>
                  <a:schemeClr val="dk1"/>
                </a:solidFill>
                <a:latin typeface="Times New Roman" panose="02020603050405020304" pitchFamily="18" charset="0"/>
                <a:cs typeface="Times New Roman" panose="02020603050405020304" pitchFamily="18" charset="0"/>
              </a:rPr>
              <a:t>Utilizing HR analytics optimizes workforce management, identifies trends, and enables targeted interventions.</a:t>
            </a:r>
            <a:endParaRPr sz="2400" dirty="0">
              <a:solidFill>
                <a:schemeClr val="dk1"/>
              </a:solidFill>
              <a:latin typeface="Times New Roman" panose="02020603050405020304" pitchFamily="18" charset="0"/>
              <a:cs typeface="Times New Roman" panose="02020603050405020304" pitchFamily="18" charset="0"/>
            </a:endParaRPr>
          </a:p>
          <a:p>
            <a:pPr marL="457200" lvl="0" indent="-381000" algn="just" rtl="0">
              <a:spcBef>
                <a:spcPts val="0"/>
              </a:spcBef>
              <a:spcAft>
                <a:spcPts val="0"/>
              </a:spcAft>
              <a:buClr>
                <a:schemeClr val="dk1"/>
              </a:buClr>
              <a:buSzPts val="2400"/>
              <a:buChar char="●"/>
            </a:pPr>
            <a:r>
              <a:rPr lang="en-IN" sz="2400" dirty="0">
                <a:solidFill>
                  <a:schemeClr val="dk1"/>
                </a:solidFill>
                <a:latin typeface="Times New Roman" panose="02020603050405020304" pitchFamily="18" charset="0"/>
                <a:cs typeface="Times New Roman" panose="02020603050405020304" pitchFamily="18" charset="0"/>
              </a:rPr>
              <a:t>Overall, leveraging analytics in HR aligns human capital with strategic objectives, enhancing organizational performance.</a:t>
            </a:r>
            <a:endParaRPr sz="2400"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2400" dirty="0">
              <a:solidFill>
                <a:srgbClr val="0000FF"/>
              </a:solidFill>
            </a:endParaRPr>
          </a:p>
          <a:p>
            <a:pPr marL="0" lvl="0" indent="0" algn="l" rtl="0">
              <a:spcBef>
                <a:spcPts val="0"/>
              </a:spcBef>
              <a:spcAft>
                <a:spcPts val="0"/>
              </a:spcAft>
              <a:buNone/>
            </a:pPr>
            <a:r>
              <a:rPr lang="en-IN" sz="2400" dirty="0">
                <a:solidFill>
                  <a:srgbClr val="0000FF"/>
                </a:solidFill>
              </a:rPr>
              <a:t>      </a:t>
            </a:r>
            <a:endParaRPr sz="2400" dirty="0">
              <a:solidFill>
                <a:srgbClr val="0000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EBB5A10-1A52-4431-04B6-9AA1E8F7C5A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041808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6F65ED-12A0-670A-7B42-9CF1A3320D8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905928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AD1444-310A-7D33-1841-D12E1A425BD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99396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B6B0A6-C1BA-F52D-2E82-537AF3E7977D}"/>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28560572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p:nvPr/>
        </p:nvSpPr>
        <p:spPr>
          <a:xfrm>
            <a:off x="212271" y="136096"/>
            <a:ext cx="60975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dirty="0">
                <a:solidFill>
                  <a:schemeClr val="tx1"/>
                </a:solidFill>
                <a:latin typeface="Times New Roman" panose="02020603050405020304" pitchFamily="18" charset="0"/>
                <a:ea typeface="Calibri"/>
                <a:cs typeface="Times New Roman" panose="02020603050405020304" pitchFamily="18" charset="0"/>
                <a:sym typeface="Calibri"/>
              </a:rPr>
              <a:t>TOOLS REQUIREMENTS:</a:t>
            </a:r>
            <a:endParaRPr sz="3200" b="1"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211" name="Google Shape;211;p33"/>
          <p:cNvSpPr txBox="1"/>
          <p:nvPr/>
        </p:nvSpPr>
        <p:spPr>
          <a:xfrm>
            <a:off x="375557" y="935395"/>
            <a:ext cx="8427900" cy="47397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HARDWARE:</a:t>
            </a:r>
            <a:endParaRPr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a:t>
            </a:r>
            <a:endParaRPr dirty="0">
              <a:latin typeface="Times New Roman" panose="02020603050405020304" pitchFamily="18" charset="0"/>
              <a:cs typeface="Times New Roman" panose="02020603050405020304" pitchFamily="18" charset="0"/>
            </a:endParaRPr>
          </a:p>
          <a:p>
            <a:pPr marL="285750" marR="0" lvl="0" indent="-285750" algn="l" rtl="0">
              <a:spcBef>
                <a:spcPts val="0"/>
              </a:spcBef>
              <a:spcAft>
                <a:spcPts val="0"/>
              </a:spcAft>
              <a:buClr>
                <a:schemeClr val="dk1"/>
              </a:buClr>
              <a:buSzPts val="1800"/>
              <a:buFont typeface="Arial"/>
              <a:buChar char="•"/>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a:t>
            </a:r>
            <a:r>
              <a:rPr lang="en-IN" sz="2000" dirty="0">
                <a:solidFill>
                  <a:schemeClr val="dk1"/>
                </a:solidFill>
                <a:latin typeface="Times New Roman" panose="02020603050405020304" pitchFamily="18" charset="0"/>
                <a:ea typeface="Calibri"/>
                <a:cs typeface="Times New Roman" panose="02020603050405020304" pitchFamily="18" charset="0"/>
                <a:sym typeface="Calibri"/>
              </a:rPr>
              <a:t>PROCESSOR : PENTIUM ||| 866 MHZ</a:t>
            </a:r>
            <a:endParaRPr dirty="0">
              <a:latin typeface="Times New Roman" panose="02020603050405020304" pitchFamily="18" charset="0"/>
              <a:cs typeface="Times New Roman" panose="02020603050405020304" pitchFamily="18" charset="0"/>
            </a:endParaRPr>
          </a:p>
          <a:p>
            <a:pPr marL="342900" marR="0" lvl="0" indent="-342900" algn="l" rtl="0">
              <a:spcBef>
                <a:spcPts val="0"/>
              </a:spcBef>
              <a:spcAft>
                <a:spcPts val="0"/>
              </a:spcAft>
              <a:buClr>
                <a:schemeClr val="dk1"/>
              </a:buClr>
              <a:buSzPts val="2000"/>
              <a:buFont typeface="Arial"/>
              <a:buChar char="•"/>
            </a:pPr>
            <a:r>
              <a:rPr lang="en-IN" sz="2000" dirty="0">
                <a:solidFill>
                  <a:schemeClr val="dk1"/>
                </a:solidFill>
                <a:latin typeface="Times New Roman" panose="02020603050405020304" pitchFamily="18" charset="0"/>
                <a:ea typeface="Calibri"/>
                <a:cs typeface="Times New Roman" panose="02020603050405020304" pitchFamily="18" charset="0"/>
                <a:sym typeface="Calibri"/>
              </a:rPr>
              <a:t> RAM : 256 MB DD RAM </a:t>
            </a:r>
            <a:endParaRPr dirty="0">
              <a:latin typeface="Times New Roman" panose="02020603050405020304" pitchFamily="18" charset="0"/>
              <a:cs typeface="Times New Roman" panose="02020603050405020304" pitchFamily="18" charset="0"/>
            </a:endParaRPr>
          </a:p>
          <a:p>
            <a:pPr marL="342900" marR="0" lvl="0" indent="-342900" algn="l" rtl="0">
              <a:spcBef>
                <a:spcPts val="0"/>
              </a:spcBef>
              <a:spcAft>
                <a:spcPts val="0"/>
              </a:spcAft>
              <a:buClr>
                <a:schemeClr val="dk1"/>
              </a:buClr>
              <a:buSzPts val="2000"/>
              <a:buFont typeface="Arial"/>
              <a:buChar char="•"/>
            </a:pPr>
            <a:r>
              <a:rPr lang="en-IN" sz="2000" dirty="0">
                <a:solidFill>
                  <a:schemeClr val="dk1"/>
                </a:solidFill>
                <a:latin typeface="Times New Roman" panose="02020603050405020304" pitchFamily="18" charset="0"/>
                <a:ea typeface="Calibri"/>
                <a:cs typeface="Times New Roman" panose="02020603050405020304" pitchFamily="18" charset="0"/>
                <a:sym typeface="Calibri"/>
              </a:rPr>
              <a:t> MONITOR : 15" COLOR </a:t>
            </a:r>
            <a:endParaRPr dirty="0">
              <a:latin typeface="Times New Roman" panose="02020603050405020304" pitchFamily="18" charset="0"/>
              <a:cs typeface="Times New Roman" panose="02020603050405020304" pitchFamily="18" charset="0"/>
            </a:endParaRPr>
          </a:p>
          <a:p>
            <a:pPr marL="342900" marR="0" lvl="0" indent="-342900" algn="l" rtl="0">
              <a:spcBef>
                <a:spcPts val="0"/>
              </a:spcBef>
              <a:spcAft>
                <a:spcPts val="0"/>
              </a:spcAft>
              <a:buClr>
                <a:schemeClr val="dk1"/>
              </a:buClr>
              <a:buSzPts val="2000"/>
              <a:buFont typeface="Arial"/>
              <a:buChar char="•"/>
            </a:pPr>
            <a:r>
              <a:rPr lang="en-IN" sz="2000" dirty="0">
                <a:solidFill>
                  <a:schemeClr val="dk1"/>
                </a:solidFill>
                <a:latin typeface="Times New Roman" panose="02020603050405020304" pitchFamily="18" charset="0"/>
                <a:ea typeface="Calibri"/>
                <a:cs typeface="Times New Roman" panose="02020603050405020304" pitchFamily="18" charset="0"/>
                <a:sym typeface="Calibri"/>
              </a:rPr>
              <a:t> HARD DISK : 10GB</a:t>
            </a:r>
            <a:endParaRPr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sz="2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a:t>
            </a:r>
            <a:endParaRPr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Clr>
                <a:schemeClr val="dk1"/>
              </a:buClr>
              <a:buSzPts val="2800"/>
              <a:buFont typeface="Calibri"/>
              <a:buNone/>
            </a:pPr>
            <a:r>
              <a:rPr lang="en-IN"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rPr>
              <a:t>                Power BI</a:t>
            </a:r>
            <a:endParaRPr sz="2400"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rtl="0">
              <a:spcBef>
                <a:spcPts val="0"/>
              </a:spcBef>
              <a:spcAft>
                <a:spcPts val="0"/>
              </a:spcAft>
              <a:buClr>
                <a:schemeClr val="dk1"/>
              </a:buClr>
              <a:buSzPts val="2000"/>
              <a:buFont typeface="Calibri"/>
              <a:buNone/>
            </a:pPr>
            <a:r>
              <a:rPr lang="en-IN"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rPr>
              <a:t>                Tableau</a:t>
            </a:r>
            <a:endParaRPr sz="2400"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rtl="0">
              <a:spcBef>
                <a:spcPts val="0"/>
              </a:spcBef>
              <a:spcAft>
                <a:spcPts val="0"/>
              </a:spcAft>
              <a:buClr>
                <a:schemeClr val="dk1"/>
              </a:buClr>
              <a:buSzPts val="2000"/>
              <a:buFont typeface="Calibri"/>
              <a:buNone/>
            </a:pPr>
            <a:r>
              <a:rPr lang="en-IN"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rPr>
              <a:t>                Excel for data analysis</a:t>
            </a:r>
            <a:endParaRPr sz="2400"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rtl="0">
              <a:spcBef>
                <a:spcPts val="0"/>
              </a:spcBef>
              <a:spcAft>
                <a:spcPts val="0"/>
              </a:spcAft>
              <a:buClr>
                <a:schemeClr val="dk1"/>
              </a:buClr>
              <a:buSzPts val="2000"/>
              <a:buFont typeface="Calibri"/>
              <a:buNone/>
            </a:pPr>
            <a:r>
              <a:rPr lang="en-IN"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rPr>
              <a:t>                My SQL</a:t>
            </a:r>
            <a:endParaRPr sz="2400"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rtl="0">
              <a:spcBef>
                <a:spcPts val="0"/>
              </a:spcBef>
              <a:spcAft>
                <a:spcPts val="0"/>
              </a:spcAft>
              <a:buNone/>
            </a:pPr>
            <a:r>
              <a:rPr lang="en-US"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rPr>
              <a:t>                python for ML</a:t>
            </a:r>
            <a:endParaRPr sz="2400" dirty="0">
              <a:solidFill>
                <a:schemeClr val="dk1"/>
              </a:solidFill>
              <a:latin typeface="Times New Roman" panose="02020603050405020304" pitchFamily="18" charset="0"/>
              <a:ea typeface="Calibri" panose="020F0502020204030204" pitchFamily="34" charset="0"/>
              <a:cs typeface="Times New Roman" panose="02020603050405020304" pitchFamily="18" charset="0"/>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5"/>
          <p:cNvSpPr txBox="1"/>
          <p:nvPr/>
        </p:nvSpPr>
        <p:spPr>
          <a:xfrm>
            <a:off x="370892" y="129684"/>
            <a:ext cx="60975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dirty="0">
                <a:solidFill>
                  <a:schemeClr val="tx1"/>
                </a:solidFill>
                <a:latin typeface="Times New Roman" panose="02020603050405020304" pitchFamily="18" charset="0"/>
                <a:ea typeface="Calibri"/>
                <a:cs typeface="Times New Roman" panose="02020603050405020304" pitchFamily="18" charset="0"/>
                <a:sym typeface="Calibri"/>
              </a:rPr>
              <a:t>CONCLUSION:</a:t>
            </a:r>
            <a:endParaRPr sz="3200" b="1"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7" name="TextBox 6">
            <a:extLst>
              <a:ext uri="{FF2B5EF4-FFF2-40B4-BE49-F238E27FC236}">
                <a16:creationId xmlns:a16="http://schemas.microsoft.com/office/drawing/2014/main" id="{17806ACF-DD13-702F-3826-48EF0B0AE8B1}"/>
              </a:ext>
            </a:extLst>
          </p:cNvPr>
          <p:cNvSpPr txBox="1"/>
          <p:nvPr/>
        </p:nvSpPr>
        <p:spPr>
          <a:xfrm>
            <a:off x="1086464" y="941110"/>
            <a:ext cx="10019072" cy="646331"/>
          </a:xfrm>
          <a:prstGeom prst="rect">
            <a:avLst/>
          </a:prstGeom>
          <a:noFill/>
        </p:spPr>
        <p:txBody>
          <a:bodyPr wrap="square">
            <a:spAutoFit/>
          </a:bodyPr>
          <a:lstStyle/>
          <a:p>
            <a:pPr marL="285750" indent="-285750" algn="just">
              <a:buFont typeface="Arial" panose="020B0604020202020204" pitchFamily="34" charset="0"/>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The ability to extract meaningful insights from HR data is crucial for making informed decisions that positively influence employee engagement, organizational culture, and overall performance.</a:t>
            </a:r>
          </a:p>
        </p:txBody>
      </p:sp>
      <p:sp>
        <p:nvSpPr>
          <p:cNvPr id="9" name="TextBox 8">
            <a:extLst>
              <a:ext uri="{FF2B5EF4-FFF2-40B4-BE49-F238E27FC236}">
                <a16:creationId xmlns:a16="http://schemas.microsoft.com/office/drawing/2014/main" id="{505ED484-B253-2436-2240-E8E5A7B5C3B5}"/>
              </a:ext>
            </a:extLst>
          </p:cNvPr>
          <p:cNvSpPr txBox="1"/>
          <p:nvPr/>
        </p:nvSpPr>
        <p:spPr>
          <a:xfrm>
            <a:off x="1086464" y="1917291"/>
            <a:ext cx="10019072" cy="646331"/>
          </a:xfrm>
          <a:prstGeom prst="rect">
            <a:avLst/>
          </a:prstGeom>
          <a:noFill/>
        </p:spPr>
        <p:txBody>
          <a:bodyPr wrap="square">
            <a:spAutoFit/>
          </a:bodyPr>
          <a:lstStyle/>
          <a:p>
            <a:pPr marL="285750" indent="-285750" algn="just">
              <a:buFont typeface="Arial" panose="020B0604020202020204" pitchFamily="34" charset="0"/>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Human resource analytics has evolved significantly, leveraging technology to </a:t>
            </a:r>
            <a:r>
              <a:rPr lang="en-IN" sz="1800" dirty="0" err="1">
                <a:latin typeface="Times New Roman" panose="02020603050405020304" pitchFamily="18" charset="0"/>
                <a:ea typeface="Calibri" panose="020F0502020204030204" pitchFamily="34" charset="0"/>
                <a:cs typeface="Times New Roman" panose="02020603050405020304" pitchFamily="18" charset="0"/>
              </a:rPr>
              <a:t>analyze</a:t>
            </a:r>
            <a:r>
              <a:rPr lang="en-IN" sz="1800" dirty="0">
                <a:latin typeface="Times New Roman" panose="02020603050405020304" pitchFamily="18" charset="0"/>
                <a:ea typeface="Calibri" panose="020F0502020204030204" pitchFamily="34" charset="0"/>
                <a:cs typeface="Times New Roman" panose="02020603050405020304" pitchFamily="18" charset="0"/>
              </a:rPr>
              <a:t> vast amounts of data related to workforce management</a:t>
            </a:r>
            <a:r>
              <a:rPr lang="en-IN" sz="1800" dirty="0">
                <a:latin typeface="Calibri" panose="020F0502020204030204" pitchFamily="34" charset="0"/>
                <a:ea typeface="Calibri" panose="020F0502020204030204" pitchFamily="34" charset="0"/>
                <a:cs typeface="Calibri" panose="020F0502020204030204" pitchFamily="34" charset="0"/>
              </a:rPr>
              <a:t>.</a:t>
            </a:r>
          </a:p>
        </p:txBody>
      </p:sp>
      <p:sp>
        <p:nvSpPr>
          <p:cNvPr id="11" name="TextBox 10">
            <a:extLst>
              <a:ext uri="{FF2B5EF4-FFF2-40B4-BE49-F238E27FC236}">
                <a16:creationId xmlns:a16="http://schemas.microsoft.com/office/drawing/2014/main" id="{3261EB5E-CC62-AADB-926A-FC190ECE9E68}"/>
              </a:ext>
            </a:extLst>
          </p:cNvPr>
          <p:cNvSpPr txBox="1"/>
          <p:nvPr/>
        </p:nvSpPr>
        <p:spPr>
          <a:xfrm>
            <a:off x="1086463" y="2706659"/>
            <a:ext cx="10525433" cy="646331"/>
          </a:xfrm>
          <a:prstGeom prst="rect">
            <a:avLst/>
          </a:prstGeom>
          <a:noFill/>
        </p:spPr>
        <p:txBody>
          <a:bodyPr wrap="square">
            <a:spAutoFit/>
          </a:bodyPr>
          <a:lstStyle/>
          <a:p>
            <a:pPr marL="285750" indent="-285750">
              <a:buFont typeface="Arial" panose="020B0604020202020204" pitchFamily="34" charset="0"/>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This evolution has empowered organizations to make data-driven decisions, optimize processes, and enhance overall performance.</a:t>
            </a:r>
          </a:p>
        </p:txBody>
      </p:sp>
      <p:sp>
        <p:nvSpPr>
          <p:cNvPr id="13" name="TextBox 12">
            <a:extLst>
              <a:ext uri="{FF2B5EF4-FFF2-40B4-BE49-F238E27FC236}">
                <a16:creationId xmlns:a16="http://schemas.microsoft.com/office/drawing/2014/main" id="{5DF5F9FE-34B6-A43D-0E6A-B4631F4DA609}"/>
              </a:ext>
            </a:extLst>
          </p:cNvPr>
          <p:cNvSpPr txBox="1"/>
          <p:nvPr/>
        </p:nvSpPr>
        <p:spPr>
          <a:xfrm>
            <a:off x="1086463" y="3682840"/>
            <a:ext cx="10019073" cy="646331"/>
          </a:xfrm>
          <a:prstGeom prst="rect">
            <a:avLst/>
          </a:prstGeom>
          <a:noFill/>
        </p:spPr>
        <p:txBody>
          <a:bodyPr wrap="square">
            <a:spAutoFit/>
          </a:bodyPr>
          <a:lstStyle/>
          <a:p>
            <a:pPr marL="285750" indent="-285750" algn="just">
              <a:buFont typeface="Arial" panose="020B0604020202020204" pitchFamily="34" charset="0"/>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By harnessing insights from employee data, companies can improve recruitment strategies, talent retention, and workforce productivity</a:t>
            </a:r>
            <a:r>
              <a:rPr lang="en-IN" dirty="0">
                <a:latin typeface="Times New Roman" panose="02020603050405020304" pitchFamily="18" charset="0"/>
                <a:cs typeface="Times New Roman" panose="02020603050405020304" pitchFamily="18" charset="0"/>
              </a:rPr>
              <a: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p:nvPr/>
        </p:nvSpPr>
        <p:spPr>
          <a:xfrm>
            <a:off x="115467" y="80868"/>
            <a:ext cx="60975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600" b="1" dirty="0">
                <a:solidFill>
                  <a:srgbClr val="0000FF"/>
                </a:solidFill>
                <a:latin typeface="Times New Roman" panose="02020603050405020304" pitchFamily="18" charset="0"/>
                <a:ea typeface="Calibri"/>
                <a:cs typeface="Times New Roman" panose="02020603050405020304" pitchFamily="18" charset="0"/>
                <a:sym typeface="Calibri"/>
              </a:rPr>
              <a:t>FUTURE SCOPE:</a:t>
            </a:r>
            <a:endParaRPr sz="36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
        <p:nvSpPr>
          <p:cNvPr id="5" name="TextBox 4">
            <a:extLst>
              <a:ext uri="{FF2B5EF4-FFF2-40B4-BE49-F238E27FC236}">
                <a16:creationId xmlns:a16="http://schemas.microsoft.com/office/drawing/2014/main" id="{934D27D8-561A-F9D2-A123-B575D33F6F27}"/>
              </a:ext>
            </a:extLst>
          </p:cNvPr>
          <p:cNvSpPr txBox="1"/>
          <p:nvPr/>
        </p:nvSpPr>
        <p:spPr>
          <a:xfrm>
            <a:off x="1365455" y="994447"/>
            <a:ext cx="9461090" cy="4524315"/>
          </a:xfrm>
          <a:prstGeom prst="rect">
            <a:avLst/>
          </a:prstGeom>
          <a:noFill/>
        </p:spPr>
        <p:txBody>
          <a:bodyPr wrap="square">
            <a:spAutoFit/>
          </a:bodyPr>
          <a:lstStyle/>
          <a:p>
            <a:pPr algn="just">
              <a:buFont typeface="+mj-lt"/>
              <a:buAutoNum type="arabicPeriod"/>
            </a:pPr>
            <a:r>
              <a:rPr lang="en-US" sz="1600" b="1" i="0" dirty="0">
                <a:effectLst/>
                <a:latin typeface="Times New Roman" panose="02020603050405020304" pitchFamily="18" charset="0"/>
                <a:ea typeface="Calibri" panose="020F0502020204030204" pitchFamily="34" charset="0"/>
                <a:cs typeface="Times New Roman" panose="02020603050405020304" pitchFamily="18" charset="0"/>
              </a:rPr>
              <a:t>Predictive Analytics in Talent Acquisition:</a:t>
            </a:r>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1" algn="just"/>
            <a:r>
              <a:rPr lang="en-US" sz="1600" b="0" i="0" dirty="0">
                <a:effectLst/>
                <a:latin typeface="Times New Roman" panose="02020603050405020304" pitchFamily="18" charset="0"/>
                <a:ea typeface="Calibri" panose="020F0502020204030204" pitchFamily="34" charset="0"/>
                <a:cs typeface="Times New Roman" panose="02020603050405020304" pitchFamily="18" charset="0"/>
              </a:rPr>
              <a:t>Investigate how predictive analytics can be utilized to enhance talent acquisition processes. This could include predicting candidate success, optimizing recruitment channels, and minimizing time-to-fill metrics.</a:t>
            </a:r>
          </a:p>
          <a:p>
            <a:pPr marL="457200" lvl="1" algn="just"/>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buFont typeface="+mj-lt"/>
              <a:buAutoNum type="arabicPeriod"/>
            </a:pPr>
            <a:r>
              <a:rPr lang="en-US" sz="1600" b="1" i="0" dirty="0">
                <a:effectLst/>
                <a:latin typeface="Times New Roman" panose="02020603050405020304" pitchFamily="18" charset="0"/>
                <a:ea typeface="Calibri" panose="020F0502020204030204" pitchFamily="34" charset="0"/>
                <a:cs typeface="Times New Roman" panose="02020603050405020304" pitchFamily="18" charset="0"/>
              </a:rPr>
              <a:t>Employee Experience Analytics:</a:t>
            </a:r>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1" algn="just"/>
            <a:r>
              <a:rPr lang="en-US" sz="1600" b="0" i="0" dirty="0">
                <a:effectLst/>
                <a:latin typeface="Times New Roman" panose="02020603050405020304" pitchFamily="18" charset="0"/>
                <a:ea typeface="Calibri" panose="020F0502020204030204" pitchFamily="34" charset="0"/>
                <a:cs typeface="Times New Roman" panose="02020603050405020304" pitchFamily="18" charset="0"/>
              </a:rPr>
              <a:t>Explore the use of analytics to measure and improve the overall employee experience. This could involve analyzing engagement data, feedback from surveys, and other indicators to understand and enhance employee satisfaction and productivity.</a:t>
            </a:r>
          </a:p>
          <a:p>
            <a:pPr marL="457200" lvl="1" algn="just"/>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algn="l">
              <a:buFont typeface="+mj-lt"/>
              <a:buAutoNum type="arabicPeriod"/>
            </a:pPr>
            <a:r>
              <a:rPr lang="en-US" sz="1600" b="1" i="0" dirty="0">
                <a:effectLst/>
                <a:latin typeface="Times New Roman" panose="02020603050405020304" pitchFamily="18" charset="0"/>
                <a:ea typeface="Calibri" panose="020F0502020204030204" pitchFamily="34" charset="0"/>
                <a:cs typeface="Times New Roman" panose="02020603050405020304" pitchFamily="18" charset="0"/>
              </a:rPr>
              <a:t>People Analytics for Diversity and Inclusion:</a:t>
            </a:r>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1" algn="l"/>
            <a:r>
              <a:rPr lang="en-US" sz="1600" b="0" i="0" dirty="0">
                <a:effectLst/>
                <a:latin typeface="Times New Roman" panose="02020603050405020304" pitchFamily="18" charset="0"/>
                <a:ea typeface="Calibri" panose="020F0502020204030204" pitchFamily="34" charset="0"/>
                <a:cs typeface="Times New Roman" panose="02020603050405020304" pitchFamily="18" charset="0"/>
              </a:rPr>
              <a:t>Examine how analytics can be applied to monitor and improve diversity and inclusion within organizations. This might involve analyzing hiring practices, promotion rates, and employee engagement across different demographic groups.</a:t>
            </a:r>
          </a:p>
          <a:p>
            <a:pPr marL="457200" lvl="1" algn="l"/>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algn="l">
              <a:buFont typeface="+mj-lt"/>
              <a:buAutoNum type="arabicPeriod"/>
            </a:pPr>
            <a:r>
              <a:rPr lang="en-US" sz="1600" b="1" i="0" dirty="0">
                <a:effectLst/>
                <a:latin typeface="Times New Roman" panose="02020603050405020304" pitchFamily="18" charset="0"/>
                <a:ea typeface="Calibri" panose="020F0502020204030204" pitchFamily="34" charset="0"/>
                <a:cs typeface="Times New Roman" panose="02020603050405020304" pitchFamily="18" charset="0"/>
              </a:rPr>
              <a:t>Workforce Planning and Analytics:</a:t>
            </a:r>
            <a:endParaRPr lang="en-US" sz="1600" b="0" i="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1" algn="just"/>
            <a:r>
              <a:rPr lang="en-US" sz="1600" b="0" i="0" dirty="0">
                <a:effectLst/>
                <a:latin typeface="Times New Roman" panose="02020603050405020304" pitchFamily="18" charset="0"/>
                <a:ea typeface="Calibri" panose="020F0502020204030204" pitchFamily="34" charset="0"/>
                <a:cs typeface="Times New Roman" panose="02020603050405020304" pitchFamily="18" charset="0"/>
              </a:rPr>
              <a:t>Delve into how HR analytics can assist in strategic workforce planning. This could include predicting future skill gaps, identifying key talent for succession planning, and ensuring the organization has the right mix of skills for future needs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6"/>
          <p:cNvSpPr txBox="1"/>
          <p:nvPr/>
        </p:nvSpPr>
        <p:spPr>
          <a:xfrm>
            <a:off x="223935" y="158621"/>
            <a:ext cx="90531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600" b="1">
                <a:solidFill>
                  <a:srgbClr val="0000FF"/>
                </a:solidFill>
                <a:highlight>
                  <a:schemeClr val="lt1"/>
                </a:highlight>
              </a:rPr>
              <a:t>REFERENCES:</a:t>
            </a:r>
            <a:endParaRPr sz="3600" b="1">
              <a:solidFill>
                <a:srgbClr val="0000FF"/>
              </a:solidFill>
              <a:highlight>
                <a:schemeClr val="lt1"/>
              </a:highlight>
            </a:endParaRPr>
          </a:p>
        </p:txBody>
      </p:sp>
      <p:sp>
        <p:nvSpPr>
          <p:cNvPr id="229" name="Google Shape;229;p36"/>
          <p:cNvSpPr txBox="1"/>
          <p:nvPr/>
        </p:nvSpPr>
        <p:spPr>
          <a:xfrm>
            <a:off x="938025" y="4325211"/>
            <a:ext cx="10376700"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dirty="0">
                <a:solidFill>
                  <a:schemeClr val="dk1"/>
                </a:solidFill>
                <a:latin typeface="Calibri"/>
                <a:ea typeface="Calibri"/>
                <a:cs typeface="Calibri"/>
                <a:sym typeface="Calibri"/>
              </a:rPr>
              <a:t>7.Human Resource Analytics using Power Bi Visualization Tool by Mohammad </a:t>
            </a:r>
            <a:r>
              <a:rPr lang="en-IN" dirty="0" err="1">
                <a:solidFill>
                  <a:schemeClr val="dk1"/>
                </a:solidFill>
                <a:latin typeface="Calibri"/>
                <a:ea typeface="Calibri"/>
                <a:cs typeface="Calibri"/>
                <a:sym typeface="Calibri"/>
              </a:rPr>
              <a:t>amir</a:t>
            </a:r>
            <a:r>
              <a:rPr lang="en-IN" dirty="0">
                <a:solidFill>
                  <a:schemeClr val="dk1"/>
                </a:solidFill>
                <a:latin typeface="Calibri"/>
                <a:ea typeface="Calibri"/>
                <a:cs typeface="Calibri"/>
                <a:sym typeface="Calibri"/>
              </a:rPr>
              <a:t> , </a:t>
            </a:r>
            <a:r>
              <a:rPr lang="en-IN" dirty="0" err="1">
                <a:solidFill>
                  <a:schemeClr val="dk1"/>
                </a:solidFill>
                <a:latin typeface="Calibri"/>
                <a:ea typeface="Calibri"/>
                <a:cs typeface="Calibri"/>
                <a:sym typeface="Calibri"/>
              </a:rPr>
              <a:t>Simhari</a:t>
            </a:r>
            <a:r>
              <a:rPr lang="en-IN" dirty="0">
                <a:solidFill>
                  <a:schemeClr val="dk1"/>
                </a:solidFill>
                <a:latin typeface="Calibri"/>
                <a:ea typeface="Calibri"/>
                <a:cs typeface="Calibri"/>
                <a:sym typeface="Calibri"/>
              </a:rPr>
              <a:t> and </a:t>
            </a:r>
            <a:r>
              <a:rPr lang="en-IN" dirty="0" err="1">
                <a:solidFill>
                  <a:schemeClr val="dk1"/>
                </a:solidFill>
                <a:latin typeface="Calibri"/>
                <a:ea typeface="Calibri"/>
                <a:cs typeface="Calibri"/>
                <a:sym typeface="Calibri"/>
              </a:rPr>
              <a:t>Suneetha</a:t>
            </a:r>
            <a:r>
              <a:rPr lang="en-IN" dirty="0">
                <a:solidFill>
                  <a:schemeClr val="dk1"/>
                </a:solidFill>
                <a:latin typeface="Calibri"/>
                <a:ea typeface="Calibri"/>
                <a:cs typeface="Calibri"/>
                <a:sym typeface="Calibri"/>
              </a:rPr>
              <a:t> </a:t>
            </a:r>
            <a:r>
              <a:rPr lang="en-IN" dirty="0" err="1">
                <a:solidFill>
                  <a:schemeClr val="dk1"/>
                </a:solidFill>
                <a:latin typeface="Calibri"/>
                <a:ea typeface="Calibri"/>
                <a:cs typeface="Calibri"/>
                <a:sym typeface="Calibri"/>
              </a:rPr>
              <a:t>manne</a:t>
            </a:r>
            <a:r>
              <a:rPr lang="en-IN" dirty="0">
                <a:solidFill>
                  <a:schemeClr val="dk1"/>
                </a:solidFill>
                <a:latin typeface="Calibri"/>
                <a:ea typeface="Calibri"/>
                <a:cs typeface="Calibri"/>
                <a:sym typeface="Calibri"/>
              </a:rPr>
              <a:t> published in IEEE on 2022.</a:t>
            </a:r>
            <a:endParaRPr dirty="0"/>
          </a:p>
        </p:txBody>
      </p:sp>
      <p:sp>
        <p:nvSpPr>
          <p:cNvPr id="230" name="Google Shape;230;p36"/>
          <p:cNvSpPr txBox="1"/>
          <p:nvPr/>
        </p:nvSpPr>
        <p:spPr>
          <a:xfrm>
            <a:off x="938025" y="2913849"/>
            <a:ext cx="110910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 5.To Study the Importance of HR Analytics </a:t>
            </a:r>
            <a:r>
              <a:rPr lang="en-IN" dirty="0" err="1">
                <a:latin typeface="Calibri" panose="020F0502020204030204" pitchFamily="34" charset="0"/>
                <a:ea typeface="Calibri" panose="020F0502020204030204" pitchFamily="34" charset="0"/>
                <a:cs typeface="Calibri" panose="020F0502020204030204" pitchFamily="34" charset="0"/>
              </a:rPr>
              <a:t>Practicefor</a:t>
            </a:r>
            <a:r>
              <a:rPr lang="en-IN" dirty="0">
                <a:latin typeface="Calibri" panose="020F0502020204030204" pitchFamily="34" charset="0"/>
                <a:ea typeface="Calibri" panose="020F0502020204030204" pitchFamily="34" charset="0"/>
                <a:cs typeface="Calibri" panose="020F0502020204030204" pitchFamily="34" charset="0"/>
              </a:rPr>
              <a:t> SMEs in NCR Region by Tanya Nagpal, Akhilesh Kumar Jaiswal, Boby Singh Panchal in open access on 2022.</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231" name="Google Shape;231;p36"/>
          <p:cNvSpPr txBox="1"/>
          <p:nvPr/>
        </p:nvSpPr>
        <p:spPr>
          <a:xfrm>
            <a:off x="982500" y="1237746"/>
            <a:ext cx="111987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t> </a:t>
            </a:r>
            <a:endParaRPr dirty="0"/>
          </a:p>
        </p:txBody>
      </p:sp>
      <p:sp>
        <p:nvSpPr>
          <p:cNvPr id="232" name="Google Shape;232;p36"/>
          <p:cNvSpPr txBox="1"/>
          <p:nvPr/>
        </p:nvSpPr>
        <p:spPr>
          <a:xfrm>
            <a:off x="981774" y="6259008"/>
            <a:ext cx="10574076"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10.HR disruption----Time already to reinvent </a:t>
            </a:r>
            <a:r>
              <a:rPr lang="en-IN" dirty="0" err="1">
                <a:latin typeface="Calibri" panose="020F0502020204030204" pitchFamily="34" charset="0"/>
                <a:ea typeface="Calibri" panose="020F0502020204030204" pitchFamily="34" charset="0"/>
                <a:cs typeface="Calibri" panose="020F0502020204030204" pitchFamily="34" charset="0"/>
              </a:rPr>
              <a:t>talentmanagement</a:t>
            </a:r>
            <a:r>
              <a:rPr lang="en-IN" dirty="0">
                <a:latin typeface="Calibri" panose="020F0502020204030204" pitchFamily="34" charset="0"/>
                <a:ea typeface="Calibri" panose="020F0502020204030204" pitchFamily="34" charset="0"/>
                <a:cs typeface="Calibri" panose="020F0502020204030204" pitchFamily="34" charset="0"/>
              </a:rPr>
              <a:t> by Lisbeth Claus in science direct on 2021</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233" name="Google Shape;233;p36"/>
          <p:cNvSpPr txBox="1"/>
          <p:nvPr/>
        </p:nvSpPr>
        <p:spPr>
          <a:xfrm>
            <a:off x="1012875" y="760359"/>
            <a:ext cx="10645200" cy="584745"/>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IN" sz="1200" dirty="0"/>
              <a:t>1.“SURVEY ON HR ANALYTICS USING POWER BI AND MACHINE LEARNING” by Prof. </a:t>
            </a:r>
            <a:r>
              <a:rPr lang="en-IN" sz="1200" dirty="0" err="1"/>
              <a:t>Ashvini</a:t>
            </a:r>
            <a:r>
              <a:rPr lang="en-IN" sz="1200" dirty="0"/>
              <a:t> Ganesh Bhosale, Ms. Rashmi </a:t>
            </a:r>
            <a:r>
              <a:rPr lang="en-IN" sz="1200" dirty="0" err="1"/>
              <a:t>Mrugank</a:t>
            </a:r>
            <a:r>
              <a:rPr lang="en-IN" sz="1200" dirty="0"/>
              <a:t> Shah, Ms. Ankita Anil Patil, Ms. Anisha Anil </a:t>
            </a:r>
            <a:r>
              <a:rPr lang="en-IN" sz="1200" dirty="0" err="1"/>
              <a:t>Khamkar</a:t>
            </a:r>
            <a:r>
              <a:rPr lang="en-IN" sz="1200" dirty="0"/>
              <a:t> in IEEE on 2023</a:t>
            </a:r>
            <a:r>
              <a:rPr lang="en-IN" dirty="0"/>
              <a:t>.</a:t>
            </a:r>
            <a:endParaRPr dirty="0"/>
          </a:p>
        </p:txBody>
      </p:sp>
      <p:sp>
        <p:nvSpPr>
          <p:cNvPr id="234" name="Google Shape;234;p36"/>
          <p:cNvSpPr txBox="1"/>
          <p:nvPr/>
        </p:nvSpPr>
        <p:spPr>
          <a:xfrm>
            <a:off x="982500" y="1886142"/>
            <a:ext cx="1018005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 3.HR Analytics and its Impact on Organizations Performance by Mr. Hritik Kale, </a:t>
            </a:r>
            <a:r>
              <a:rPr lang="en-IN" dirty="0" err="1">
                <a:latin typeface="Calibri" panose="020F0502020204030204" pitchFamily="34" charset="0"/>
                <a:ea typeface="Calibri" panose="020F0502020204030204" pitchFamily="34" charset="0"/>
                <a:cs typeface="Calibri" panose="020F0502020204030204" pitchFamily="34" charset="0"/>
              </a:rPr>
              <a:t>Dr.</a:t>
            </a:r>
            <a:r>
              <a:rPr lang="en-IN" dirty="0">
                <a:latin typeface="Calibri" panose="020F0502020204030204" pitchFamily="34" charset="0"/>
                <a:ea typeface="Calibri" panose="020F0502020204030204" pitchFamily="34" charset="0"/>
                <a:cs typeface="Calibri" panose="020F0502020204030204" pitchFamily="34" charset="0"/>
              </a:rPr>
              <a:t> Dilip </a:t>
            </a:r>
            <a:r>
              <a:rPr lang="en-IN" dirty="0" err="1">
                <a:latin typeface="Calibri" panose="020F0502020204030204" pitchFamily="34" charset="0"/>
                <a:ea typeface="Calibri" panose="020F0502020204030204" pitchFamily="34" charset="0"/>
                <a:cs typeface="Calibri" panose="020F0502020204030204" pitchFamily="34" charset="0"/>
              </a:rPr>
              <a:t>Aher</a:t>
            </a:r>
            <a:r>
              <a:rPr lang="en-IN" dirty="0">
                <a:latin typeface="Calibri" panose="020F0502020204030204" pitchFamily="34" charset="0"/>
                <a:ea typeface="Calibri" panose="020F0502020204030204" pitchFamily="34" charset="0"/>
                <a:cs typeface="Calibri" panose="020F0502020204030204" pitchFamily="34" charset="0"/>
              </a:rPr>
              <a:t>, </a:t>
            </a:r>
            <a:r>
              <a:rPr lang="en-IN" dirty="0" err="1">
                <a:latin typeface="Calibri" panose="020F0502020204030204" pitchFamily="34" charset="0"/>
                <a:ea typeface="Calibri" panose="020F0502020204030204" pitchFamily="34" charset="0"/>
                <a:cs typeface="Calibri" panose="020F0502020204030204" pitchFamily="34" charset="0"/>
              </a:rPr>
              <a:t>Dr.</a:t>
            </a:r>
            <a:r>
              <a:rPr lang="en-IN" dirty="0">
                <a:latin typeface="Calibri" panose="020F0502020204030204" pitchFamily="34" charset="0"/>
                <a:ea typeface="Calibri" panose="020F0502020204030204" pitchFamily="34" charset="0"/>
                <a:cs typeface="Calibri" panose="020F0502020204030204" pitchFamily="34" charset="0"/>
              </a:rPr>
              <a:t> Nilesh </a:t>
            </a:r>
            <a:r>
              <a:rPr lang="en-IN" dirty="0" err="1">
                <a:latin typeface="Calibri" panose="020F0502020204030204" pitchFamily="34" charset="0"/>
                <a:ea typeface="Calibri" panose="020F0502020204030204" pitchFamily="34" charset="0"/>
                <a:cs typeface="Calibri" panose="020F0502020204030204" pitchFamily="34" charset="0"/>
              </a:rPr>
              <a:t>Anute</a:t>
            </a:r>
            <a:r>
              <a:rPr lang="en-IN" dirty="0">
                <a:latin typeface="Calibri" panose="020F0502020204030204" pitchFamily="34" charset="0"/>
                <a:ea typeface="Calibri" panose="020F0502020204030204" pitchFamily="34" charset="0"/>
                <a:cs typeface="Calibri" panose="020F0502020204030204" pitchFamily="34" charset="0"/>
              </a:rPr>
              <a:t> in Research gate on 2023.</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235" name="Google Shape;235;p36"/>
          <p:cNvSpPr txBox="1"/>
          <p:nvPr/>
        </p:nvSpPr>
        <p:spPr>
          <a:xfrm>
            <a:off x="981774" y="5610840"/>
            <a:ext cx="10971525"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9.Artificial Intelligence in Tactical Human Resource Management: A Systematic Literature Review by Alexis Megan Votto, Rohit </a:t>
            </a:r>
            <a:r>
              <a:rPr lang="en-IN" dirty="0" err="1">
                <a:latin typeface="Calibri" panose="020F0502020204030204" pitchFamily="34" charset="0"/>
                <a:ea typeface="Calibri" panose="020F0502020204030204" pitchFamily="34" charset="0"/>
                <a:cs typeface="Calibri" panose="020F0502020204030204" pitchFamily="34" charset="0"/>
              </a:rPr>
              <a:t>Valecha</a:t>
            </a:r>
            <a:r>
              <a:rPr lang="en-IN" dirty="0">
                <a:latin typeface="Calibri" panose="020F0502020204030204" pitchFamily="34" charset="0"/>
                <a:ea typeface="Calibri" panose="020F0502020204030204" pitchFamily="34" charset="0"/>
                <a:cs typeface="Calibri" panose="020F0502020204030204" pitchFamily="34" charset="0"/>
              </a:rPr>
              <a:t>, Peyman </a:t>
            </a:r>
            <a:r>
              <a:rPr lang="en-IN" dirty="0" err="1">
                <a:latin typeface="Calibri" panose="020F0502020204030204" pitchFamily="34" charset="0"/>
                <a:ea typeface="Calibri" panose="020F0502020204030204" pitchFamily="34" charset="0"/>
                <a:cs typeface="Calibri" panose="020F0502020204030204" pitchFamily="34" charset="0"/>
              </a:rPr>
              <a:t>Najafirad</a:t>
            </a:r>
            <a:r>
              <a:rPr lang="en-IN" dirty="0">
                <a:latin typeface="Calibri" panose="020F0502020204030204" pitchFamily="34" charset="0"/>
                <a:ea typeface="Calibri" panose="020F0502020204030204" pitchFamily="34" charset="0"/>
                <a:cs typeface="Calibri" panose="020F0502020204030204" pitchFamily="34" charset="0"/>
              </a:rPr>
              <a:t>, H. Raghav Rao in Science direct on 2021</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236" name="Google Shape;236;p36"/>
          <p:cNvSpPr txBox="1"/>
          <p:nvPr/>
        </p:nvSpPr>
        <p:spPr>
          <a:xfrm>
            <a:off x="982500" y="3561112"/>
            <a:ext cx="103767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6.Pressures for sustainability and strategic responses on </a:t>
            </a:r>
            <a:r>
              <a:rPr lang="en-IN" dirty="0" err="1">
                <a:latin typeface="Calibri" panose="020F0502020204030204" pitchFamily="34" charset="0"/>
                <a:ea typeface="Calibri" panose="020F0502020204030204" pitchFamily="34" charset="0"/>
                <a:cs typeface="Calibri" panose="020F0502020204030204" pitchFamily="34" charset="0"/>
              </a:rPr>
              <a:t>employmentrelationships</a:t>
            </a:r>
            <a:r>
              <a:rPr lang="en-IN" dirty="0">
                <a:latin typeface="Calibri" panose="020F0502020204030204" pitchFamily="34" charset="0"/>
                <a:ea typeface="Calibri" panose="020F0502020204030204" pitchFamily="34" charset="0"/>
                <a:cs typeface="Calibri" panose="020F0502020204030204" pitchFamily="34" charset="0"/>
              </a:rPr>
              <a:t>: The role of the HR manager by Mar </a:t>
            </a:r>
            <a:r>
              <a:rPr lang="en-IN" dirty="0" err="1">
                <a:latin typeface="Calibri" panose="020F0502020204030204" pitchFamily="34" charset="0"/>
                <a:ea typeface="Calibri" panose="020F0502020204030204" pitchFamily="34" charset="0"/>
                <a:cs typeface="Calibri" panose="020F0502020204030204" pitchFamily="34" charset="0"/>
              </a:rPr>
              <a:t>Bornay-Barrachinaa</a:t>
            </a:r>
            <a:r>
              <a:rPr lang="en-IN" dirty="0">
                <a:latin typeface="Calibri" panose="020F0502020204030204" pitchFamily="34" charset="0"/>
                <a:ea typeface="Calibri" panose="020F0502020204030204" pitchFamily="34" charset="0"/>
                <a:cs typeface="Calibri" panose="020F0502020204030204" pitchFamily="34" charset="0"/>
              </a:rPr>
              <a:t>, Jaime Guerrero-</a:t>
            </a:r>
            <a:r>
              <a:rPr lang="en-IN" dirty="0" err="1">
                <a:latin typeface="Calibri" panose="020F0502020204030204" pitchFamily="34" charset="0"/>
                <a:ea typeface="Calibri" panose="020F0502020204030204" pitchFamily="34" charset="0"/>
                <a:cs typeface="Calibri" panose="020F0502020204030204" pitchFamily="34" charset="0"/>
              </a:rPr>
              <a:t>Villegasa</a:t>
            </a:r>
            <a:r>
              <a:rPr lang="en-IN" dirty="0">
                <a:latin typeface="Calibri" panose="020F0502020204030204" pitchFamily="34" charset="0"/>
                <a:ea typeface="Calibri" panose="020F0502020204030204" pitchFamily="34" charset="0"/>
                <a:cs typeface="Calibri" panose="020F0502020204030204" pitchFamily="34" charset="0"/>
              </a:rPr>
              <a:t>, Macarena L. </a:t>
            </a:r>
            <a:r>
              <a:rPr lang="en-IN" dirty="0" err="1">
                <a:latin typeface="Calibri" panose="020F0502020204030204" pitchFamily="34" charset="0"/>
                <a:ea typeface="Calibri" panose="020F0502020204030204" pitchFamily="34" charset="0"/>
                <a:cs typeface="Calibri" panose="020F0502020204030204" pitchFamily="34" charset="0"/>
              </a:rPr>
              <a:t>opez</a:t>
            </a:r>
            <a:r>
              <a:rPr lang="en-IN" dirty="0">
                <a:latin typeface="Calibri" panose="020F0502020204030204" pitchFamily="34" charset="0"/>
                <a:ea typeface="Calibri" panose="020F0502020204030204" pitchFamily="34" charset="0"/>
                <a:cs typeface="Calibri" panose="020F0502020204030204" pitchFamily="34" charset="0"/>
              </a:rPr>
              <a:t>-Fern  </a:t>
            </a:r>
            <a:r>
              <a:rPr lang="en-IN" dirty="0" err="1">
                <a:latin typeface="Calibri" panose="020F0502020204030204" pitchFamily="34" charset="0"/>
                <a:ea typeface="Calibri" panose="020F0502020204030204" pitchFamily="34" charset="0"/>
                <a:cs typeface="Calibri" panose="020F0502020204030204" pitchFamily="34" charset="0"/>
              </a:rPr>
              <a:t>andez</a:t>
            </a:r>
            <a:r>
              <a:rPr lang="en-IN" dirty="0">
                <a:latin typeface="Calibri" panose="020F0502020204030204" pitchFamily="34" charset="0"/>
                <a:ea typeface="Calibri" panose="020F0502020204030204" pitchFamily="34" charset="0"/>
                <a:cs typeface="Calibri" panose="020F0502020204030204" pitchFamily="34" charset="0"/>
              </a:rPr>
              <a:t> </a:t>
            </a:r>
            <a:r>
              <a:rPr lang="en-IN" dirty="0" err="1">
                <a:latin typeface="Calibri" panose="020F0502020204030204" pitchFamily="34" charset="0"/>
                <a:ea typeface="Calibri" panose="020F0502020204030204" pitchFamily="34" charset="0"/>
                <a:cs typeface="Calibri" panose="020F0502020204030204" pitchFamily="34" charset="0"/>
              </a:rPr>
              <a:t>b,Margarita</a:t>
            </a:r>
            <a:r>
              <a:rPr lang="en-IN" dirty="0">
                <a:latin typeface="Calibri" panose="020F0502020204030204" pitchFamily="34" charset="0"/>
                <a:ea typeface="Calibri" panose="020F0502020204030204" pitchFamily="34" charset="0"/>
                <a:cs typeface="Calibri" panose="020F0502020204030204" pitchFamily="34" charset="0"/>
              </a:rPr>
              <a:t> Ruiz-</a:t>
            </a:r>
            <a:r>
              <a:rPr lang="en-IN" dirty="0" err="1">
                <a:latin typeface="Calibri" panose="020F0502020204030204" pitchFamily="34" charset="0"/>
                <a:ea typeface="Calibri" panose="020F0502020204030204" pitchFamily="34" charset="0"/>
                <a:cs typeface="Calibri" panose="020F0502020204030204" pitchFamily="34" charset="0"/>
              </a:rPr>
              <a:t>Rodrígueza</a:t>
            </a:r>
            <a:r>
              <a:rPr lang="en-IN" dirty="0">
                <a:latin typeface="Calibri" panose="020F0502020204030204" pitchFamily="34" charset="0"/>
                <a:ea typeface="Calibri" panose="020F0502020204030204" pitchFamily="34" charset="0"/>
                <a:cs typeface="Calibri" panose="020F0502020204030204" pitchFamily="34" charset="0"/>
              </a:rPr>
              <a:t> in Science direct on 2022.</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237" name="Google Shape;237;p36"/>
          <p:cNvSpPr txBox="1"/>
          <p:nvPr/>
        </p:nvSpPr>
        <p:spPr>
          <a:xfrm>
            <a:off x="981774" y="4815065"/>
            <a:ext cx="10914900" cy="6309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latin typeface="Calibri" panose="020F0502020204030204" pitchFamily="34" charset="0"/>
                <a:ea typeface="Calibri" panose="020F0502020204030204" pitchFamily="34" charset="0"/>
                <a:cs typeface="Calibri" panose="020F0502020204030204" pitchFamily="34" charset="0"/>
              </a:rPr>
              <a:t>8.</a:t>
            </a:r>
            <a:r>
              <a:rPr lang="en-IN" sz="1500" dirty="0">
                <a:latin typeface="Calibri" panose="020F0502020204030204" pitchFamily="34" charset="0"/>
                <a:ea typeface="Calibri" panose="020F0502020204030204" pitchFamily="34" charset="0"/>
                <a:cs typeface="Calibri" panose="020F0502020204030204" pitchFamily="34" charset="0"/>
              </a:rPr>
              <a:t>H</a:t>
            </a:r>
            <a:r>
              <a:rPr lang="en-IN" dirty="0">
                <a:latin typeface="Calibri" panose="020F0502020204030204" pitchFamily="34" charset="0"/>
                <a:ea typeface="Calibri" panose="020F0502020204030204" pitchFamily="34" charset="0"/>
                <a:cs typeface="Calibri" panose="020F0502020204030204" pitchFamily="34" charset="0"/>
              </a:rPr>
              <a:t>ow to leverage distributed data to create an HR 4.0 platform to support workforce management? A proposed solution based on three industrial contexts by Juliana </a:t>
            </a:r>
            <a:r>
              <a:rPr lang="en-IN" dirty="0" err="1">
                <a:latin typeface="Calibri" panose="020F0502020204030204" pitchFamily="34" charset="0"/>
                <a:ea typeface="Calibri" panose="020F0502020204030204" pitchFamily="34" charset="0"/>
                <a:cs typeface="Calibri" panose="020F0502020204030204" pitchFamily="34" charset="0"/>
              </a:rPr>
              <a:t>Salvadorinhoa</a:t>
            </a:r>
            <a:r>
              <a:rPr lang="en-IN" dirty="0">
                <a:latin typeface="Calibri" panose="020F0502020204030204" pitchFamily="34" charset="0"/>
                <a:ea typeface="Calibri" panose="020F0502020204030204" pitchFamily="34" charset="0"/>
                <a:cs typeface="Calibri" panose="020F0502020204030204" pitchFamily="34" charset="0"/>
              </a:rPr>
              <a:t>, Paulo </a:t>
            </a:r>
            <a:r>
              <a:rPr lang="en-IN" dirty="0" err="1">
                <a:latin typeface="Calibri" panose="020F0502020204030204" pitchFamily="34" charset="0"/>
                <a:ea typeface="Calibri" panose="020F0502020204030204" pitchFamily="34" charset="0"/>
                <a:cs typeface="Calibri" panose="020F0502020204030204" pitchFamily="34" charset="0"/>
              </a:rPr>
              <a:t>Pintorb</a:t>
            </a:r>
            <a:r>
              <a:rPr lang="en-IN" dirty="0">
                <a:latin typeface="Calibri" panose="020F0502020204030204" pitchFamily="34" charset="0"/>
                <a:ea typeface="Calibri" panose="020F0502020204030204" pitchFamily="34" charset="0"/>
                <a:cs typeface="Calibri" panose="020F0502020204030204" pitchFamily="34" charset="0"/>
              </a:rPr>
              <a:t>, José </a:t>
            </a:r>
            <a:r>
              <a:rPr lang="en-IN" dirty="0" err="1">
                <a:latin typeface="Calibri" panose="020F0502020204030204" pitchFamily="34" charset="0"/>
                <a:ea typeface="Calibri" panose="020F0502020204030204" pitchFamily="34" charset="0"/>
                <a:cs typeface="Calibri" panose="020F0502020204030204" pitchFamily="34" charset="0"/>
              </a:rPr>
              <a:t>Moreirab</a:t>
            </a:r>
            <a:r>
              <a:rPr lang="en-IN" dirty="0">
                <a:latin typeface="Calibri" panose="020F0502020204030204" pitchFamily="34" charset="0"/>
                <a:ea typeface="Calibri" panose="020F0502020204030204" pitchFamily="34" charset="0"/>
                <a:cs typeface="Calibri" panose="020F0502020204030204" pitchFamily="34" charset="0"/>
              </a:rPr>
              <a:t>, Marlon </a:t>
            </a:r>
            <a:r>
              <a:rPr lang="en-IN" dirty="0" err="1">
                <a:latin typeface="Calibri" panose="020F0502020204030204" pitchFamily="34" charset="0"/>
                <a:ea typeface="Calibri" panose="020F0502020204030204" pitchFamily="34" charset="0"/>
                <a:cs typeface="Calibri" panose="020F0502020204030204" pitchFamily="34" charset="0"/>
              </a:rPr>
              <a:t>Freired</a:t>
            </a:r>
            <a:r>
              <a:rPr lang="en-IN" dirty="0">
                <a:latin typeface="Calibri" panose="020F0502020204030204" pitchFamily="34" charset="0"/>
                <a:ea typeface="Calibri" panose="020F0502020204030204" pitchFamily="34" charset="0"/>
                <a:cs typeface="Calibri" panose="020F0502020204030204" pitchFamily="34" charset="0"/>
              </a:rPr>
              <a:t>, Nelson </a:t>
            </a:r>
            <a:r>
              <a:rPr lang="en-IN" dirty="0" err="1">
                <a:latin typeface="Calibri" panose="020F0502020204030204" pitchFamily="34" charset="0"/>
                <a:ea typeface="Calibri" panose="020F0502020204030204" pitchFamily="34" charset="0"/>
                <a:cs typeface="Calibri" panose="020F0502020204030204" pitchFamily="34" charset="0"/>
              </a:rPr>
              <a:t>Ferreirad</a:t>
            </a:r>
            <a:r>
              <a:rPr lang="en-IN" dirty="0">
                <a:latin typeface="Calibri" panose="020F0502020204030204" pitchFamily="34" charset="0"/>
                <a:ea typeface="Calibri" panose="020F0502020204030204" pitchFamily="34" charset="0"/>
                <a:cs typeface="Calibri" panose="020F0502020204030204" pitchFamily="34" charset="0"/>
              </a:rPr>
              <a:t> Leonor Teixeira in science direct on 2022.</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83BEA9C4-D255-623E-99FD-CD8C4736DCE9}"/>
              </a:ext>
            </a:extLst>
          </p:cNvPr>
          <p:cNvSpPr txBox="1"/>
          <p:nvPr/>
        </p:nvSpPr>
        <p:spPr>
          <a:xfrm>
            <a:off x="1012875" y="1432553"/>
            <a:ext cx="10801589" cy="523220"/>
          </a:xfrm>
          <a:prstGeom prst="rect">
            <a:avLst/>
          </a:prstGeom>
          <a:noFill/>
        </p:spPr>
        <p:txBody>
          <a:bodyPr wrap="square">
            <a:spAutoFit/>
          </a:bodyPr>
          <a:lstStyle/>
          <a:p>
            <a:pPr algn="just"/>
            <a:r>
              <a:rPr lang="en-IN" dirty="0"/>
              <a:t>2.“</a:t>
            </a:r>
            <a:r>
              <a:rPr lang="en-IN" dirty="0">
                <a:latin typeface="Calibri" panose="020F0502020204030204" pitchFamily="34" charset="0"/>
                <a:ea typeface="Calibri" panose="020F0502020204030204" pitchFamily="34" charset="0"/>
                <a:cs typeface="Calibri" panose="020F0502020204030204" pitchFamily="34" charset="0"/>
              </a:rPr>
              <a:t>RESEARCH ON HR ANALYTICS USING POWER BI AND MACHINE LEARNING” </a:t>
            </a:r>
            <a:r>
              <a:rPr lang="en-IN" dirty="0" err="1">
                <a:latin typeface="Calibri" panose="020F0502020204030204" pitchFamily="34" charset="0"/>
                <a:ea typeface="Calibri" panose="020F0502020204030204" pitchFamily="34" charset="0"/>
                <a:cs typeface="Calibri" panose="020F0502020204030204" pitchFamily="34" charset="0"/>
              </a:rPr>
              <a:t>byProf</a:t>
            </a:r>
            <a:r>
              <a:rPr lang="en-IN" dirty="0">
                <a:latin typeface="Calibri" panose="020F0502020204030204" pitchFamily="34" charset="0"/>
                <a:ea typeface="Calibri" panose="020F0502020204030204" pitchFamily="34" charset="0"/>
                <a:cs typeface="Calibri" panose="020F0502020204030204" pitchFamily="34" charset="0"/>
              </a:rPr>
              <a:t>. </a:t>
            </a:r>
            <a:r>
              <a:rPr lang="en-IN" dirty="0" err="1">
                <a:latin typeface="Calibri" panose="020F0502020204030204" pitchFamily="34" charset="0"/>
                <a:ea typeface="Calibri" panose="020F0502020204030204" pitchFamily="34" charset="0"/>
                <a:cs typeface="Calibri" panose="020F0502020204030204" pitchFamily="34" charset="0"/>
              </a:rPr>
              <a:t>Ashvini</a:t>
            </a:r>
            <a:r>
              <a:rPr lang="en-IN" dirty="0">
                <a:latin typeface="Calibri" panose="020F0502020204030204" pitchFamily="34" charset="0"/>
                <a:ea typeface="Calibri" panose="020F0502020204030204" pitchFamily="34" charset="0"/>
                <a:cs typeface="Calibri" panose="020F0502020204030204" pitchFamily="34" charset="0"/>
              </a:rPr>
              <a:t> Ganesh Bhosale, Ms. Rashmi </a:t>
            </a:r>
            <a:r>
              <a:rPr lang="en-IN" dirty="0" err="1">
                <a:latin typeface="Calibri" panose="020F0502020204030204" pitchFamily="34" charset="0"/>
                <a:ea typeface="Calibri" panose="020F0502020204030204" pitchFamily="34" charset="0"/>
                <a:cs typeface="Calibri" panose="020F0502020204030204" pitchFamily="34" charset="0"/>
              </a:rPr>
              <a:t>Mrugank</a:t>
            </a:r>
            <a:r>
              <a:rPr lang="en-IN" dirty="0">
                <a:latin typeface="Calibri" panose="020F0502020204030204" pitchFamily="34" charset="0"/>
                <a:ea typeface="Calibri" panose="020F0502020204030204" pitchFamily="34" charset="0"/>
                <a:cs typeface="Calibri" panose="020F0502020204030204" pitchFamily="34" charset="0"/>
              </a:rPr>
              <a:t> Shah,</a:t>
            </a:r>
          </a:p>
          <a:p>
            <a:pPr algn="just"/>
            <a:r>
              <a:rPr lang="en-IN" dirty="0">
                <a:latin typeface="Calibri" panose="020F0502020204030204" pitchFamily="34" charset="0"/>
                <a:ea typeface="Calibri" panose="020F0502020204030204" pitchFamily="34" charset="0"/>
                <a:cs typeface="Calibri" panose="020F0502020204030204" pitchFamily="34" charset="0"/>
              </a:rPr>
              <a:t>Ms. Ankita Anil Patil, Ms. Anisha Anil </a:t>
            </a:r>
            <a:r>
              <a:rPr lang="en-IN" dirty="0" err="1">
                <a:latin typeface="Calibri" panose="020F0502020204030204" pitchFamily="34" charset="0"/>
                <a:ea typeface="Calibri" panose="020F0502020204030204" pitchFamily="34" charset="0"/>
                <a:cs typeface="Calibri" panose="020F0502020204030204" pitchFamily="34" charset="0"/>
              </a:rPr>
              <a:t>Khamkar</a:t>
            </a:r>
            <a:r>
              <a:rPr lang="en-IN" dirty="0">
                <a:latin typeface="Calibri" panose="020F0502020204030204" pitchFamily="34" charset="0"/>
                <a:ea typeface="Calibri" panose="020F0502020204030204" pitchFamily="34" charset="0"/>
                <a:cs typeface="Calibri" panose="020F0502020204030204" pitchFamily="34" charset="0"/>
              </a:rPr>
              <a:t> in IEEE on 2023.</a:t>
            </a:r>
          </a:p>
        </p:txBody>
      </p:sp>
      <p:sp>
        <p:nvSpPr>
          <p:cNvPr id="5" name="TextBox 4">
            <a:extLst>
              <a:ext uri="{FF2B5EF4-FFF2-40B4-BE49-F238E27FC236}">
                <a16:creationId xmlns:a16="http://schemas.microsoft.com/office/drawing/2014/main" id="{4D7093F4-DF99-811D-BD08-4B7E0E75F17D}"/>
              </a:ext>
            </a:extLst>
          </p:cNvPr>
          <p:cNvSpPr txBox="1"/>
          <p:nvPr/>
        </p:nvSpPr>
        <p:spPr>
          <a:xfrm>
            <a:off x="982500" y="2338425"/>
            <a:ext cx="9733935" cy="523220"/>
          </a:xfrm>
          <a:prstGeom prst="rect">
            <a:avLst/>
          </a:prstGeom>
          <a:noFill/>
        </p:spPr>
        <p:txBody>
          <a:bodyPr wrap="square">
            <a:spAutoFit/>
          </a:bodyPr>
          <a:lstStyle/>
          <a:p>
            <a:r>
              <a:rPr lang="en-IN" dirty="0">
                <a:latin typeface="Calibri" panose="020F0502020204030204" pitchFamily="34" charset="0"/>
                <a:ea typeface="Calibri" panose="020F0502020204030204" pitchFamily="34" charset="0"/>
                <a:cs typeface="Calibri" panose="020F0502020204030204" pitchFamily="34" charset="0"/>
              </a:rPr>
              <a:t>4.The roles of the HR function: A systematic review of tensions, continuity and change by Charles </a:t>
            </a:r>
            <a:r>
              <a:rPr lang="en-IN" dirty="0" err="1">
                <a:latin typeface="Calibri" panose="020F0502020204030204" pitchFamily="34" charset="0"/>
                <a:ea typeface="Calibri" panose="020F0502020204030204" pitchFamily="34" charset="0"/>
                <a:cs typeface="Calibri" panose="020F0502020204030204" pitchFamily="34" charset="0"/>
              </a:rPr>
              <a:t>Cayrat</a:t>
            </a:r>
            <a:r>
              <a:rPr lang="en-IN" dirty="0">
                <a:latin typeface="Calibri" panose="020F0502020204030204" pitchFamily="34" charset="0"/>
                <a:ea typeface="Calibri" panose="020F0502020204030204" pitchFamily="34" charset="0"/>
                <a:cs typeface="Calibri" panose="020F0502020204030204" pitchFamily="34" charset="0"/>
              </a:rPr>
              <a:t>, Peter Boxall in science direct on </a:t>
            </a:r>
            <a:r>
              <a:rPr lang="en-IN" dirty="0">
                <a:latin typeface="Times New Roman" panose="02020603050405020304" pitchFamily="18" charset="0"/>
                <a:ea typeface="Calibri" panose="020F0502020204030204" pitchFamily="34" charset="0"/>
                <a:cs typeface="Times New Roman" panose="02020603050405020304" pitchFamily="18" charset="0"/>
              </a:rPr>
              <a:t>2023</a:t>
            </a:r>
            <a:r>
              <a:rPr lang="en-IN" dirty="0">
                <a:latin typeface="Calibri" panose="020F0502020204030204" pitchFamily="34" charset="0"/>
                <a:ea typeface="Calibri" panose="020F0502020204030204" pitchFamily="34" charset="0"/>
                <a:cs typeface="Calibri" panose="020F0502020204030204" pitchFamily="34" charset="0"/>
              </a:rPr>
              <a: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pic>
        <p:nvPicPr>
          <p:cNvPr id="242" name="Google Shape;242;p37"/>
          <p:cNvPicPr preferRelativeResize="0"/>
          <p:nvPr/>
        </p:nvPicPr>
        <p:blipFill rotWithShape="1">
          <a:blip r:embed="rId3">
            <a:alphaModFix/>
          </a:blip>
          <a:srcRect/>
          <a:stretch/>
        </p:blipFill>
        <p:spPr>
          <a:xfrm>
            <a:off x="-147484" y="0"/>
            <a:ext cx="12339484" cy="69409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2" name="Google Shape;102;p15"/>
          <p:cNvSpPr txBox="1"/>
          <p:nvPr/>
        </p:nvSpPr>
        <p:spPr>
          <a:xfrm>
            <a:off x="604732" y="1654738"/>
            <a:ext cx="10795500" cy="267761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IN" sz="3600" b="1" dirty="0">
                <a:solidFill>
                  <a:schemeClr val="tx1"/>
                </a:solidFill>
                <a:latin typeface="Times New Roman" panose="02020603050405020304" pitchFamily="18" charset="0"/>
                <a:ea typeface="Calibri"/>
                <a:cs typeface="Times New Roman" panose="02020603050405020304" pitchFamily="18" charset="0"/>
                <a:sym typeface="Calibri"/>
              </a:rPr>
              <a:t>OBJECTIVE:    </a:t>
            </a:r>
            <a:endParaRPr sz="3600" b="1" dirty="0">
              <a:solidFill>
                <a:schemeClr val="tx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r>
              <a:rPr lang="en-IN" sz="3600" b="1" dirty="0">
                <a:solidFill>
                  <a:srgbClr val="002060"/>
                </a:solidFill>
                <a:latin typeface="Calibri"/>
                <a:ea typeface="Calibri"/>
                <a:cs typeface="Calibri"/>
                <a:sym typeface="Calibri"/>
              </a:rPr>
              <a:t>           </a:t>
            </a:r>
            <a:endParaRPr sz="3600" b="1" dirty="0">
              <a:solidFill>
                <a:srgbClr val="002060"/>
              </a:solidFill>
              <a:latin typeface="Calibri"/>
              <a:ea typeface="Calibri"/>
              <a:cs typeface="Calibri"/>
              <a:sym typeface="Calibri"/>
            </a:endParaRPr>
          </a:p>
          <a:p>
            <a:pPr marL="0" marR="0" lvl="0" indent="0" algn="just" rtl="0">
              <a:spcBef>
                <a:spcPts val="0"/>
              </a:spcBef>
              <a:spcAft>
                <a:spcPts val="0"/>
              </a:spcAft>
              <a:buNone/>
            </a:pPr>
            <a:r>
              <a:rPr lang="en-IN" sz="3200" dirty="0">
                <a:solidFill>
                  <a:srgbClr val="002060"/>
                </a:solidFill>
                <a:latin typeface="Calibri"/>
                <a:ea typeface="Calibri"/>
                <a:cs typeface="Calibri"/>
                <a:sym typeface="Calibri"/>
              </a:rPr>
              <a:t>               </a:t>
            </a:r>
            <a:r>
              <a:rPr lang="en-IN" sz="3200" dirty="0">
                <a:solidFill>
                  <a:schemeClr val="dk1"/>
                </a:solidFill>
                <a:latin typeface="Times New Roman" panose="02020603050405020304" pitchFamily="18" charset="0"/>
                <a:ea typeface="Calibri"/>
                <a:cs typeface="Times New Roman" panose="02020603050405020304" pitchFamily="18" charset="0"/>
                <a:sym typeface="Calibri"/>
              </a:rPr>
              <a:t>Examine the evolution of HR analytics and its impact on organizational performance, uncovering insights to inform strategic decisions and enhance overall effectiveness</a:t>
            </a:r>
            <a:r>
              <a:rPr lang="en-IN" sz="3200" b="1" dirty="0">
                <a:solidFill>
                  <a:schemeClr val="dk1"/>
                </a:solidFill>
                <a:latin typeface="Times New Roman" panose="02020603050405020304" pitchFamily="18" charset="0"/>
                <a:ea typeface="Calibri"/>
                <a:cs typeface="Times New Roman" panose="02020603050405020304" pitchFamily="18" charset="0"/>
                <a:sym typeface="Calibri"/>
              </a:rPr>
              <a:t>.</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03" name="Google Shape;103;p15"/>
          <p:cNvSpPr txBox="1"/>
          <p:nvPr/>
        </p:nvSpPr>
        <p:spPr>
          <a:xfrm>
            <a:off x="177325" y="3864454"/>
            <a:ext cx="10954200" cy="861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3200">
              <a:solidFill>
                <a:srgbClr val="002060"/>
              </a:solidFill>
              <a:latin typeface="Calibri"/>
              <a:ea typeface="Calibri"/>
              <a:cs typeface="Calibri"/>
              <a:sym typeface="Calibri"/>
            </a:endParaRPr>
          </a:p>
          <a:p>
            <a:pPr marL="0" marR="0" lvl="0" indent="0" algn="l" rtl="0">
              <a:spcBef>
                <a:spcPts val="0"/>
              </a:spcBef>
              <a:spcAft>
                <a:spcPts val="0"/>
              </a:spcAft>
              <a:buNone/>
            </a:pPr>
            <a:r>
              <a:rPr lang="en-IN" sz="1800">
                <a:solidFill>
                  <a:schemeClr val="dk1"/>
                </a:solidFill>
                <a:latin typeface="Calibri"/>
                <a:ea typeface="Calibri"/>
                <a:cs typeface="Calibri"/>
                <a:sym typeface="Calibri"/>
              </a:rPr>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graphicFrame>
        <p:nvGraphicFramePr>
          <p:cNvPr id="124" name="Google Shape;124;p19"/>
          <p:cNvGraphicFramePr/>
          <p:nvPr>
            <p:extLst>
              <p:ext uri="{D42A27DB-BD31-4B8C-83A1-F6EECF244321}">
                <p14:modId xmlns:p14="http://schemas.microsoft.com/office/powerpoint/2010/main" val="4060130905"/>
              </p:ext>
            </p:extLst>
          </p:nvPr>
        </p:nvGraphicFramePr>
        <p:xfrm>
          <a:off x="203199" y="248920"/>
          <a:ext cx="11785601" cy="6360160"/>
        </p:xfrm>
        <a:graphic>
          <a:graphicData uri="http://schemas.openxmlformats.org/drawingml/2006/table">
            <a:tbl>
              <a:tblPr>
                <a:noFill/>
                <a:tableStyleId>{5A6DBF55-223D-4F3B-AC1A-562161386D40}</a:tableStyleId>
              </a:tblPr>
              <a:tblGrid>
                <a:gridCol w="959581">
                  <a:extLst>
                    <a:ext uri="{9D8B030D-6E8A-4147-A177-3AD203B41FA5}">
                      <a16:colId xmlns:a16="http://schemas.microsoft.com/office/drawing/2014/main" val="20000"/>
                    </a:ext>
                  </a:extLst>
                </a:gridCol>
                <a:gridCol w="802688">
                  <a:extLst>
                    <a:ext uri="{9D8B030D-6E8A-4147-A177-3AD203B41FA5}">
                      <a16:colId xmlns:a16="http://schemas.microsoft.com/office/drawing/2014/main" val="20001"/>
                    </a:ext>
                  </a:extLst>
                </a:gridCol>
                <a:gridCol w="1872751">
                  <a:extLst>
                    <a:ext uri="{9D8B030D-6E8A-4147-A177-3AD203B41FA5}">
                      <a16:colId xmlns:a16="http://schemas.microsoft.com/office/drawing/2014/main" val="20002"/>
                    </a:ext>
                  </a:extLst>
                </a:gridCol>
                <a:gridCol w="2633701">
                  <a:extLst>
                    <a:ext uri="{9D8B030D-6E8A-4147-A177-3AD203B41FA5}">
                      <a16:colId xmlns:a16="http://schemas.microsoft.com/office/drawing/2014/main" val="20003"/>
                    </a:ext>
                  </a:extLst>
                </a:gridCol>
                <a:gridCol w="2672731">
                  <a:extLst>
                    <a:ext uri="{9D8B030D-6E8A-4147-A177-3AD203B41FA5}">
                      <a16:colId xmlns:a16="http://schemas.microsoft.com/office/drawing/2014/main" val="20004"/>
                    </a:ext>
                  </a:extLst>
                </a:gridCol>
                <a:gridCol w="2844149">
                  <a:extLst>
                    <a:ext uri="{9D8B030D-6E8A-4147-A177-3AD203B41FA5}">
                      <a16:colId xmlns:a16="http://schemas.microsoft.com/office/drawing/2014/main" val="20005"/>
                    </a:ext>
                  </a:extLst>
                </a:gridCol>
              </a:tblGrid>
              <a:tr h="718635">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S.N0</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YEAR</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p>
                    <a:p>
                      <a:pPr marL="0" lvl="0" indent="0" algn="l" rtl="0">
                        <a:spcBef>
                          <a:spcPts val="0"/>
                        </a:spcBef>
                        <a:spcAft>
                          <a:spcPts val="0"/>
                        </a:spcAft>
                        <a:buNone/>
                      </a:pPr>
                      <a:r>
                        <a:rPr lang="en-IN" dirty="0"/>
                        <a:t>TITTLE&amp;AUTHOR</a:t>
                      </a: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a:t>   </a:t>
                      </a:r>
                      <a:endParaRPr/>
                    </a:p>
                    <a:p>
                      <a:pPr marL="0" lvl="0" indent="0" algn="l" rtl="0">
                        <a:spcBef>
                          <a:spcPts val="0"/>
                        </a:spcBef>
                        <a:spcAft>
                          <a:spcPts val="0"/>
                        </a:spcAft>
                        <a:buNone/>
                      </a:pPr>
                      <a:r>
                        <a:rPr lang="en-IN"/>
                        <a:t>        DESCRIPTION</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p>
                    <a:p>
                      <a:pPr marL="0" lvl="0" indent="0" algn="l" rtl="0">
                        <a:spcBef>
                          <a:spcPts val="0"/>
                        </a:spcBef>
                        <a:spcAft>
                          <a:spcPts val="0"/>
                        </a:spcAft>
                        <a:buNone/>
                      </a:pPr>
                      <a:r>
                        <a:rPr lang="en-IN" dirty="0"/>
                        <a:t>        METHODOLOGY</a:t>
                      </a: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t>                   </a:t>
                      </a:r>
                      <a:endParaRPr dirty="0"/>
                    </a:p>
                    <a:p>
                      <a:pPr marL="0" lvl="0" indent="0" algn="l" rtl="0">
                        <a:spcBef>
                          <a:spcPts val="0"/>
                        </a:spcBef>
                        <a:spcAft>
                          <a:spcPts val="0"/>
                        </a:spcAft>
                        <a:buNone/>
                      </a:pPr>
                      <a:r>
                        <a:rPr lang="en-IN" dirty="0"/>
                        <a:t>         PROPOSED SYSTEM</a:t>
                      </a: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0"/>
                  </a:ext>
                </a:extLst>
              </a:tr>
              <a:tr h="5641525">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  </a:t>
                      </a:r>
                      <a:r>
                        <a:rPr lang="en-IN" sz="1700" dirty="0"/>
                        <a:t> 1</a:t>
                      </a:r>
                      <a:endParaRPr sz="2100"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2023</a:t>
                      </a: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RESEARCH ON HR ANALYTICS USING POWER BI AND MACHINE LEARNING.</a:t>
                      </a: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Prof.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Ashvini</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Ganesh Bhosale , Ms. Rashmi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Mrugank</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Shah, Ms. Ankita Anil Patil, Ms. Anisha Anil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Khamka</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a:t>
                      </a:r>
                      <a:endParaRPr sz="18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endParaRPr b="1"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US" sz="14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Research on HR analytics using Power BI and machine learning explores how advanced data visualization techniques combined with predictive analytics can optimize HR processes, enhance decision-making, and improve workforce management strategies.</a:t>
                      </a:r>
                      <a:endParaRPr sz="1400"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Objective Definition: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Clearly define research goals for HR analytics using Power BI and machine learning.</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Data Preparation and Integration: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Clean, preprocess, and integrate HR data from various sources.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Power BI Dashboards: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Develop interactive Power BI dashboards to visualize key HR metrics.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Machine Learning Integration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Embed machine learning models in Power BI for real-time insights.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Communication and Iteration: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Communicate findings effectively and iterate for continuous improvement.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Define Goals: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Clarify objectives, such as </a:t>
                      </a:r>
                      <a:r>
                        <a:rPr lang="en-IN" sz="1200" dirty="0" err="1">
                          <a:latin typeface="Times New Roman" panose="02020603050405020304" pitchFamily="18" charset="0"/>
                          <a:cs typeface="Times New Roman" panose="02020603050405020304" pitchFamily="18" charset="0"/>
                        </a:rPr>
                        <a:t>analyzing</a:t>
                      </a:r>
                      <a:r>
                        <a:rPr lang="en-IN" sz="1200" dirty="0">
                          <a:latin typeface="Times New Roman" panose="02020603050405020304" pitchFamily="18" charset="0"/>
                          <a:cs typeface="Times New Roman" panose="02020603050405020304" pitchFamily="18" charset="0"/>
                        </a:rPr>
                        <a:t> employee turnover or performance.</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Data Utilization: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Collect and preprocess HR data, ensuring accuracy and compliance.</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Power BI Visualization: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Use Power BI for interactive data visualization and exploration.</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Machine Learning Models: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Train models for predictive analytics, focusing on relevant features.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sz="1200" dirty="0">
                          <a:latin typeface="Times New Roman" panose="02020603050405020304" pitchFamily="18" charset="0"/>
                          <a:cs typeface="Times New Roman" panose="02020603050405020304" pitchFamily="18" charset="0"/>
                        </a:rPr>
                        <a:t>Inference and Communication: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Extract insights, present findings through Power BI dashboards, and ensure ongoing improvement.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graphicFrame>
        <p:nvGraphicFramePr>
          <p:cNvPr id="119" name="Google Shape;119;p18"/>
          <p:cNvGraphicFramePr/>
          <p:nvPr>
            <p:extLst>
              <p:ext uri="{D42A27DB-BD31-4B8C-83A1-F6EECF244321}">
                <p14:modId xmlns:p14="http://schemas.microsoft.com/office/powerpoint/2010/main" val="1093646349"/>
              </p:ext>
            </p:extLst>
          </p:nvPr>
        </p:nvGraphicFramePr>
        <p:xfrm>
          <a:off x="155863" y="319004"/>
          <a:ext cx="11880273" cy="6219991"/>
        </p:xfrm>
        <a:graphic>
          <a:graphicData uri="http://schemas.openxmlformats.org/drawingml/2006/table">
            <a:tbl>
              <a:tblPr>
                <a:noFill/>
                <a:tableStyleId>{5A6DBF55-223D-4F3B-AC1A-562161386D40}</a:tableStyleId>
              </a:tblPr>
              <a:tblGrid>
                <a:gridCol w="798173">
                  <a:extLst>
                    <a:ext uri="{9D8B030D-6E8A-4147-A177-3AD203B41FA5}">
                      <a16:colId xmlns:a16="http://schemas.microsoft.com/office/drawing/2014/main" val="20000"/>
                    </a:ext>
                  </a:extLst>
                </a:gridCol>
                <a:gridCol w="821675">
                  <a:extLst>
                    <a:ext uri="{9D8B030D-6E8A-4147-A177-3AD203B41FA5}">
                      <a16:colId xmlns:a16="http://schemas.microsoft.com/office/drawing/2014/main" val="20001"/>
                    </a:ext>
                  </a:extLst>
                </a:gridCol>
                <a:gridCol w="1917050">
                  <a:extLst>
                    <a:ext uri="{9D8B030D-6E8A-4147-A177-3AD203B41FA5}">
                      <a16:colId xmlns:a16="http://schemas.microsoft.com/office/drawing/2014/main" val="20002"/>
                    </a:ext>
                  </a:extLst>
                </a:gridCol>
                <a:gridCol w="2752075">
                  <a:extLst>
                    <a:ext uri="{9D8B030D-6E8A-4147-A177-3AD203B41FA5}">
                      <a16:colId xmlns:a16="http://schemas.microsoft.com/office/drawing/2014/main" val="20003"/>
                    </a:ext>
                  </a:extLst>
                </a:gridCol>
                <a:gridCol w="2679875">
                  <a:extLst>
                    <a:ext uri="{9D8B030D-6E8A-4147-A177-3AD203B41FA5}">
                      <a16:colId xmlns:a16="http://schemas.microsoft.com/office/drawing/2014/main" val="20004"/>
                    </a:ext>
                  </a:extLst>
                </a:gridCol>
                <a:gridCol w="2911425">
                  <a:extLst>
                    <a:ext uri="{9D8B030D-6E8A-4147-A177-3AD203B41FA5}">
                      <a16:colId xmlns:a16="http://schemas.microsoft.com/office/drawing/2014/main" val="20005"/>
                    </a:ext>
                  </a:extLst>
                </a:gridCol>
              </a:tblGrid>
              <a:tr h="623931">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S.N0</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YEAR</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TITTLE&amp;AUTHOR</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DESCRIPTION</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METHODOLOGY</a:t>
                      </a: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PROPOSED SYSTEM</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0"/>
                  </a:ext>
                </a:extLst>
              </a:tr>
              <a:tr h="5596060">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   </a:t>
                      </a:r>
                      <a:r>
                        <a:rPr lang="en-IN" sz="1800" dirty="0"/>
                        <a:t>2</a:t>
                      </a:r>
                      <a:endParaRPr sz="1800" dirty="0"/>
                    </a:p>
                    <a:p>
                      <a:pPr marL="0" lvl="0" indent="0" algn="l" rtl="0">
                        <a:spcBef>
                          <a:spcPts val="0"/>
                        </a:spcBef>
                        <a:spcAft>
                          <a:spcPts val="0"/>
                        </a:spcAft>
                        <a:buNone/>
                      </a:pPr>
                      <a:r>
                        <a:rPr lang="en-IN" dirty="0"/>
                        <a:t>   </a:t>
                      </a:r>
                      <a:endParaRPr sz="1800"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IN"/>
                        <a:t>2023</a:t>
                      </a:r>
                      <a:endParaRPr/>
                    </a:p>
                    <a:p>
                      <a:pPr marL="0" lvl="0" indent="0" algn="l" rtl="0">
                        <a:spcBef>
                          <a:spcPts val="0"/>
                        </a:spcBef>
                        <a:spcAft>
                          <a:spcPts val="0"/>
                        </a:spcAft>
                        <a:buNone/>
                      </a:pP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Personalized human resource management via HR analytics and artificial intelligence: Theory and implications</a:t>
                      </a: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Xiaoyu</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Huang , Fu Yang  , Jiaming Zheng ,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Cailing</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Feng , Lihua Zhang</a:t>
                      </a: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 </a:t>
                      </a: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endParaRPr b="1"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r>
                        <a:rPr lang="en-US" sz="1600" dirty="0">
                          <a:effectLst/>
                          <a:latin typeface="Times New Roman" panose="02020603050405020304" pitchFamily="18" charset="0"/>
                          <a:cs typeface="Times New Roman" panose="02020603050405020304" pitchFamily="18" charset="0"/>
                        </a:rPr>
                        <a:t>This research delves into how integrating artificial intelligence with HR analytics can revolutionize personnel management by offering personalized insights, optimizing employee engagement, and shaping strategic HR policies based on predictive modeling and data-driven decision-making.</a:t>
                      </a:r>
                    </a:p>
                    <a:p>
                      <a:br>
                        <a:rPr lang="en-US" sz="14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br>
                      <a:endParaRPr sz="1600"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Review: </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Explore existing theories on personalized HR, HR analytics, and AI in HR.</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Interviews: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Talk to HR professionals for real-world insights and challenges.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Analytics: </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Use HR data and AI algorithms to identify patterns in performance and satisfaction.</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Surveys: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Validate findings and gather broader employee perspectives.</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Implementation:</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Integrate AI insights into HR strategies, considering employee feedback.</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Monitoring:</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Continuously assess and adjust strategies based on evolving data.</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Theory:</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Theoretical foundations support personalized HR via HR analytics and AI.</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HR Analytics: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Uncover patterns in data for insights into employee performance and satisfaction.</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AI Implications: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 Automation and personalization enhance HR efficiency and employee experience.</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Combined Impact:</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Integration of analytics and AI promises effective, tailored HR management.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sz="1200" dirty="0">
                          <a:latin typeface="Times New Roman" panose="02020603050405020304" pitchFamily="18" charset="0"/>
                          <a:cs typeface="Times New Roman" panose="02020603050405020304" pitchFamily="18" charset="0"/>
                        </a:rPr>
                        <a:t>Organizational Dynamics:</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Implementation likely influences organizational culture toward employee-centricity.</a:t>
                      </a:r>
                      <a:endParaRPr sz="12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sz="1200" dirty="0">
                          <a:latin typeface="Times New Roman" panose="02020603050405020304" pitchFamily="18" charset="0"/>
                          <a:cs typeface="Times New Roman" panose="02020603050405020304" pitchFamily="18" charset="0"/>
                        </a:rPr>
                        <a:t>Continuous Improvement:                                             Ongoing  adjustments based on data ensure continual enhancement.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graphicFrame>
        <p:nvGraphicFramePr>
          <p:cNvPr id="135" name="Google Shape;135;p21"/>
          <p:cNvGraphicFramePr/>
          <p:nvPr>
            <p:extLst>
              <p:ext uri="{D42A27DB-BD31-4B8C-83A1-F6EECF244321}">
                <p14:modId xmlns:p14="http://schemas.microsoft.com/office/powerpoint/2010/main" val="3797447344"/>
              </p:ext>
            </p:extLst>
          </p:nvPr>
        </p:nvGraphicFramePr>
        <p:xfrm>
          <a:off x="231625" y="387700"/>
          <a:ext cx="11696214" cy="6082600"/>
        </p:xfrm>
        <a:graphic>
          <a:graphicData uri="http://schemas.openxmlformats.org/drawingml/2006/table">
            <a:tbl>
              <a:tblPr>
                <a:noFill/>
                <a:tableStyleId>{5A6DBF55-223D-4F3B-AC1A-562161386D40}</a:tableStyleId>
              </a:tblPr>
              <a:tblGrid>
                <a:gridCol w="872214">
                  <a:extLst>
                    <a:ext uri="{9D8B030D-6E8A-4147-A177-3AD203B41FA5}">
                      <a16:colId xmlns:a16="http://schemas.microsoft.com/office/drawing/2014/main" val="20000"/>
                    </a:ext>
                  </a:extLst>
                </a:gridCol>
                <a:gridCol w="816004">
                  <a:extLst>
                    <a:ext uri="{9D8B030D-6E8A-4147-A177-3AD203B41FA5}">
                      <a16:colId xmlns:a16="http://schemas.microsoft.com/office/drawing/2014/main" val="20001"/>
                    </a:ext>
                  </a:extLst>
                </a:gridCol>
                <a:gridCol w="1903820">
                  <a:extLst>
                    <a:ext uri="{9D8B030D-6E8A-4147-A177-3AD203B41FA5}">
                      <a16:colId xmlns:a16="http://schemas.microsoft.com/office/drawing/2014/main" val="20002"/>
                    </a:ext>
                  </a:extLst>
                </a:gridCol>
                <a:gridCol w="2733082">
                  <a:extLst>
                    <a:ext uri="{9D8B030D-6E8A-4147-A177-3AD203B41FA5}">
                      <a16:colId xmlns:a16="http://schemas.microsoft.com/office/drawing/2014/main" val="20003"/>
                    </a:ext>
                  </a:extLst>
                </a:gridCol>
                <a:gridCol w="2661380">
                  <a:extLst>
                    <a:ext uri="{9D8B030D-6E8A-4147-A177-3AD203B41FA5}">
                      <a16:colId xmlns:a16="http://schemas.microsoft.com/office/drawing/2014/main" val="20004"/>
                    </a:ext>
                  </a:extLst>
                </a:gridCol>
                <a:gridCol w="2709714">
                  <a:extLst>
                    <a:ext uri="{9D8B030D-6E8A-4147-A177-3AD203B41FA5}">
                      <a16:colId xmlns:a16="http://schemas.microsoft.com/office/drawing/2014/main" val="20005"/>
                    </a:ext>
                  </a:extLst>
                </a:gridCol>
              </a:tblGrid>
              <a:tr h="1176050">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S.N0</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YEAR</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TITTLE&amp;AUTHOR</a:t>
                      </a: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DESCRIPTION</a:t>
                      </a: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METHODOLOGY</a:t>
                      </a: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r>
                        <a:rPr lang="en-IN" dirty="0"/>
                        <a:t> </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     PROPOSED SYSTEM</a:t>
                      </a:r>
                      <a:r>
                        <a:rPr lang="en-I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0"/>
                  </a:ext>
                </a:extLst>
              </a:tr>
              <a:tr h="4906550">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   </a:t>
                      </a:r>
                      <a:r>
                        <a:rPr lang="en-IN" sz="1600" b="1" dirty="0"/>
                        <a:t>3</a:t>
                      </a:r>
                      <a:endParaRPr sz="1600" b="1"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IN"/>
                        <a:t>2022</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Human Resource Analytics using Power Bi Visualization Tool.</a:t>
                      </a: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Mohammad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amir</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Simhari</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and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Suneetha</a:t>
                      </a:r>
                      <a:r>
                        <a:rPr lang="en-IN" sz="1800" b="1" dirty="0">
                          <a:solidFill>
                            <a:schemeClr val="dk1"/>
                          </a:solidFill>
                          <a:latin typeface="Times New Roman" panose="02020603050405020304" pitchFamily="18" charset="0"/>
                          <a:ea typeface="Calibri"/>
                          <a:cs typeface="Times New Roman" panose="02020603050405020304" pitchFamily="18" charset="0"/>
                          <a:sym typeface="Calibri"/>
                        </a:rPr>
                        <a:t> </a:t>
                      </a:r>
                      <a:r>
                        <a:rPr lang="en-IN" sz="1800" b="1" dirty="0" err="1">
                          <a:solidFill>
                            <a:schemeClr val="dk1"/>
                          </a:solidFill>
                          <a:latin typeface="Times New Roman" panose="02020603050405020304" pitchFamily="18" charset="0"/>
                          <a:ea typeface="Calibri"/>
                          <a:cs typeface="Times New Roman" panose="02020603050405020304" pitchFamily="18" charset="0"/>
                          <a:sym typeface="Calibri"/>
                        </a:rPr>
                        <a:t>manne</a:t>
                      </a:r>
                      <a:endParaRPr sz="18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l" rtl="0">
                        <a:lnSpc>
                          <a:spcPct val="115000"/>
                        </a:lnSpc>
                        <a:spcBef>
                          <a:spcPts val="0"/>
                        </a:spcBef>
                        <a:spcAft>
                          <a:spcPts val="0"/>
                        </a:spcAft>
                        <a:buClr>
                          <a:schemeClr val="dk1"/>
                        </a:buClr>
                        <a:buSzPts val="1100"/>
                        <a:buFont typeface="Arial"/>
                        <a:buNone/>
                      </a:pPr>
                      <a:endParaRPr b="1"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br>
                        <a:rPr lang="en-US" sz="1600" dirty="0">
                          <a:latin typeface="Times New Roman" panose="02020603050405020304" pitchFamily="18" charset="0"/>
                          <a:cs typeface="Times New Roman" panose="02020603050405020304" pitchFamily="18" charset="0"/>
                        </a:rPr>
                      </a:br>
                      <a:r>
                        <a:rPr lang="en-US" sz="16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Human Resource Analytics using Power BI Visualization Tool focuses on leveraging interactive data visualizations to extract actionable insights from HR data, enabling organizations to make informed decisions, enhance workforce productivity, and drive strategic initiatives effectively.</a:t>
                      </a:r>
                      <a:endParaRPr sz="1600"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Data Collection:</a:t>
                      </a:r>
                      <a:endParaRPr>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a:latin typeface="Times New Roman" panose="02020603050405020304" pitchFamily="18" charset="0"/>
                          <a:cs typeface="Times New Roman" panose="02020603050405020304" pitchFamily="18" charset="0"/>
                        </a:rPr>
                        <a:t>Gather HR data comprehensively.</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Power BI Model:</a:t>
                      </a:r>
                      <a:endParaRPr>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a:latin typeface="Times New Roman" panose="02020603050405020304" pitchFamily="18" charset="0"/>
                          <a:cs typeface="Times New Roman" panose="02020603050405020304" pitchFamily="18" charset="0"/>
                        </a:rPr>
                        <a:t>Build a structured data model.</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Visualize Metrics:</a:t>
                      </a:r>
                      <a:endParaRPr>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a:latin typeface="Times New Roman" panose="02020603050405020304" pitchFamily="18" charset="0"/>
                          <a:cs typeface="Times New Roman" panose="02020603050405020304" pitchFamily="18" charset="0"/>
                        </a:rPr>
                        <a:t>Use Power BI for clear metric visualizations.</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Dashboards:</a:t>
                      </a:r>
                      <a:endParaRPr>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a:latin typeface="Times New Roman" panose="02020603050405020304" pitchFamily="18" charset="0"/>
                          <a:cs typeface="Times New Roman" panose="02020603050405020304" pitchFamily="18" charset="0"/>
                        </a:rPr>
                        <a:t>Create interactive user-friendly dashboards.</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Share and Iterate:</a:t>
                      </a:r>
                      <a:endParaRPr>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a:latin typeface="Times New Roman" panose="02020603050405020304" pitchFamily="18" charset="0"/>
                          <a:cs typeface="Times New Roman" panose="02020603050405020304" pitchFamily="18" charset="0"/>
                        </a:rPr>
                        <a:t> Publish reports, iterate for ongoing improvement.</a:t>
                      </a: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Power BI reveals performance trends.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Identifies turnover factors.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Visualizations enhance HR metric understanding.</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Dashboards offer a holistic workforce view.</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Regular report sharing informs stakeholders.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Iterative feedback ensures ongoing HR strategy improvement.</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cxnSp>
        <p:nvCxnSpPr>
          <p:cNvPr id="129" name="Google Shape;129;p20"/>
          <p:cNvCxnSpPr/>
          <p:nvPr/>
        </p:nvCxnSpPr>
        <p:spPr>
          <a:xfrm>
            <a:off x="9070350" y="800900"/>
            <a:ext cx="12600" cy="5384700"/>
          </a:xfrm>
          <a:prstGeom prst="straightConnector1">
            <a:avLst/>
          </a:prstGeom>
          <a:noFill/>
          <a:ln w="9525" cap="flat" cmpd="sng">
            <a:solidFill>
              <a:schemeClr val="lt1"/>
            </a:solidFill>
            <a:prstDash val="solid"/>
            <a:round/>
            <a:headEnd type="none" w="med" len="med"/>
            <a:tailEnd type="none" w="med" len="med"/>
          </a:ln>
        </p:spPr>
      </p:cxnSp>
      <p:graphicFrame>
        <p:nvGraphicFramePr>
          <p:cNvPr id="130" name="Google Shape;130;p20"/>
          <p:cNvGraphicFramePr/>
          <p:nvPr>
            <p:extLst>
              <p:ext uri="{D42A27DB-BD31-4B8C-83A1-F6EECF244321}">
                <p14:modId xmlns:p14="http://schemas.microsoft.com/office/powerpoint/2010/main" val="276968766"/>
              </p:ext>
            </p:extLst>
          </p:nvPr>
        </p:nvGraphicFramePr>
        <p:xfrm>
          <a:off x="294641" y="353730"/>
          <a:ext cx="11684000" cy="5975955"/>
        </p:xfrm>
        <a:graphic>
          <a:graphicData uri="http://schemas.openxmlformats.org/drawingml/2006/table">
            <a:tbl>
              <a:tblPr>
                <a:noFill/>
                <a:tableStyleId>{5A6DBF55-223D-4F3B-AC1A-562161386D40}</a:tableStyleId>
              </a:tblPr>
              <a:tblGrid>
                <a:gridCol w="857980">
                  <a:extLst>
                    <a:ext uri="{9D8B030D-6E8A-4147-A177-3AD203B41FA5}">
                      <a16:colId xmlns:a16="http://schemas.microsoft.com/office/drawing/2014/main" val="20000"/>
                    </a:ext>
                  </a:extLst>
                </a:gridCol>
                <a:gridCol w="802689">
                  <a:extLst>
                    <a:ext uri="{9D8B030D-6E8A-4147-A177-3AD203B41FA5}">
                      <a16:colId xmlns:a16="http://schemas.microsoft.com/office/drawing/2014/main" val="20001"/>
                    </a:ext>
                  </a:extLst>
                </a:gridCol>
                <a:gridCol w="1785417">
                  <a:extLst>
                    <a:ext uri="{9D8B030D-6E8A-4147-A177-3AD203B41FA5}">
                      <a16:colId xmlns:a16="http://schemas.microsoft.com/office/drawing/2014/main" val="20002"/>
                    </a:ext>
                  </a:extLst>
                </a:gridCol>
                <a:gridCol w="2775816">
                  <a:extLst>
                    <a:ext uri="{9D8B030D-6E8A-4147-A177-3AD203B41FA5}">
                      <a16:colId xmlns:a16="http://schemas.microsoft.com/office/drawing/2014/main" val="20003"/>
                    </a:ext>
                  </a:extLst>
                </a:gridCol>
                <a:gridCol w="2617949">
                  <a:extLst>
                    <a:ext uri="{9D8B030D-6E8A-4147-A177-3AD203B41FA5}">
                      <a16:colId xmlns:a16="http://schemas.microsoft.com/office/drawing/2014/main" val="20004"/>
                    </a:ext>
                  </a:extLst>
                </a:gridCol>
                <a:gridCol w="2844149">
                  <a:extLst>
                    <a:ext uri="{9D8B030D-6E8A-4147-A177-3AD203B41FA5}">
                      <a16:colId xmlns:a16="http://schemas.microsoft.com/office/drawing/2014/main" val="20005"/>
                    </a:ext>
                  </a:extLst>
                </a:gridCol>
              </a:tblGrid>
              <a:tr h="885825">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S.N0</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p>
                    <a:p>
                      <a:pPr marL="0" lvl="0" indent="0" algn="l" rtl="0">
                        <a:spcBef>
                          <a:spcPts val="0"/>
                        </a:spcBef>
                        <a:spcAft>
                          <a:spcPts val="0"/>
                        </a:spcAft>
                        <a:buNone/>
                      </a:pPr>
                      <a:r>
                        <a:rPr lang="en-IN"/>
                        <a:t>YEAR</a:t>
                      </a:r>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TITTLE&amp;AUTHOR</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DESCRIPTION</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a:latin typeface="Times New Roman" panose="02020603050405020304" pitchFamily="18" charset="0"/>
                          <a:cs typeface="Times New Roman" panose="02020603050405020304" pitchFamily="18" charset="0"/>
                        </a:rPr>
                        <a:t>        METHODOLOGY</a:t>
                      </a:r>
                      <a:endParaRPr>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a:t>
                      </a:r>
                      <a:r>
                        <a:rPr lang="en-IN" dirty="0"/>
                        <a:t> PROPOSED SYSTEM</a:t>
                      </a: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0"/>
                  </a:ext>
                </a:extLst>
              </a:tr>
              <a:tr h="3695700">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  </a:t>
                      </a:r>
                      <a:r>
                        <a:rPr lang="en-IN" sz="2100" dirty="0"/>
                        <a:t> </a:t>
                      </a:r>
                      <a:r>
                        <a:rPr lang="en-IN" sz="1800" dirty="0"/>
                        <a:t>4</a:t>
                      </a:r>
                      <a:endParaRPr sz="1800"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IN" dirty="0"/>
                        <a:t>2022</a:t>
                      </a:r>
                      <a:endParaRPr dirty="0"/>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r>
                        <a:rPr lang="en-IN" dirty="0">
                          <a:solidFill>
                            <a:schemeClr val="dk1"/>
                          </a:solidFill>
                          <a:latin typeface="Times New Roman" panose="02020603050405020304" pitchFamily="18" charset="0"/>
                          <a:cs typeface="Times New Roman" panose="02020603050405020304" pitchFamily="18" charset="0"/>
                        </a:rPr>
                        <a:t>HR Analytics and its Impact on Organizations Performance</a:t>
                      </a:r>
                      <a:endParaRPr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r>
                        <a:rPr lang="en-IN" b="1" dirty="0">
                          <a:latin typeface="Times New Roman" panose="02020603050405020304" pitchFamily="18" charset="0"/>
                          <a:cs typeface="Times New Roman" panose="02020603050405020304" pitchFamily="18" charset="0"/>
                        </a:rPr>
                        <a:t>Mr. Hritik Kale, </a:t>
                      </a:r>
                      <a:endParaRPr b="1"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r>
                        <a:rPr lang="en-IN" b="1" dirty="0" err="1">
                          <a:latin typeface="Times New Roman" panose="02020603050405020304" pitchFamily="18" charset="0"/>
                          <a:cs typeface="Times New Roman" panose="02020603050405020304" pitchFamily="18" charset="0"/>
                        </a:rPr>
                        <a:t>Dr.</a:t>
                      </a:r>
                      <a:r>
                        <a:rPr lang="en-IN" b="1" dirty="0">
                          <a:latin typeface="Times New Roman" panose="02020603050405020304" pitchFamily="18" charset="0"/>
                          <a:cs typeface="Times New Roman" panose="02020603050405020304" pitchFamily="18" charset="0"/>
                        </a:rPr>
                        <a:t> Dilip </a:t>
                      </a:r>
                      <a:r>
                        <a:rPr lang="en-IN" b="1" dirty="0" err="1">
                          <a:latin typeface="Times New Roman" panose="02020603050405020304" pitchFamily="18" charset="0"/>
                          <a:cs typeface="Times New Roman" panose="02020603050405020304" pitchFamily="18" charset="0"/>
                        </a:rPr>
                        <a:t>Aher</a:t>
                      </a:r>
                      <a:r>
                        <a:rPr lang="en-IN" b="1" dirty="0">
                          <a:latin typeface="Times New Roman" panose="02020603050405020304" pitchFamily="18" charset="0"/>
                          <a:cs typeface="Times New Roman" panose="02020603050405020304" pitchFamily="18" charset="0"/>
                        </a:rPr>
                        <a:t>, </a:t>
                      </a:r>
                      <a:endParaRPr b="1"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r>
                        <a:rPr lang="en-IN" b="1" dirty="0" err="1">
                          <a:latin typeface="Times New Roman" panose="02020603050405020304" pitchFamily="18" charset="0"/>
                          <a:cs typeface="Times New Roman" panose="02020603050405020304" pitchFamily="18" charset="0"/>
                        </a:rPr>
                        <a:t>Dr.</a:t>
                      </a:r>
                      <a:r>
                        <a:rPr lang="en-IN" b="1" dirty="0">
                          <a:latin typeface="Times New Roman" panose="02020603050405020304" pitchFamily="18" charset="0"/>
                          <a:cs typeface="Times New Roman" panose="02020603050405020304" pitchFamily="18" charset="0"/>
                        </a:rPr>
                        <a:t> Nilesh </a:t>
                      </a:r>
                      <a:r>
                        <a:rPr lang="en-IN" b="1" dirty="0" err="1">
                          <a:latin typeface="Times New Roman" panose="02020603050405020304" pitchFamily="18" charset="0"/>
                          <a:cs typeface="Times New Roman" panose="02020603050405020304" pitchFamily="18" charset="0"/>
                        </a:rPr>
                        <a:t>Anute</a:t>
                      </a:r>
                      <a:endParaRPr b="1"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just" rtl="0">
                        <a:spcBef>
                          <a:spcPts val="0"/>
                        </a:spcBef>
                        <a:spcAft>
                          <a:spcPts val="0"/>
                        </a:spcAft>
                        <a:buNone/>
                      </a:pPr>
                      <a:r>
                        <a:rPr lang="en-US" sz="1600" dirty="0">
                          <a:latin typeface="Times New Roman" panose="02020603050405020304" pitchFamily="18" charset="0"/>
                          <a:cs typeface="Times New Roman" panose="02020603050405020304" pitchFamily="18" charset="0"/>
                        </a:rPr>
                        <a:t>HR Analytics and its Impact on Organizational Performance investigates the correlation between data-driven HR insights and organizational success, demonstrating how strategic analytics can optimize workforce management, improve employee retention, and drive business outcomes effectively.</a:t>
                      </a:r>
                      <a:endParaRPr sz="1600"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Data Collection:</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Gather diverse HR data.</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Analysis Framework:</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Define key performance metrics.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Tool Implementation:</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Utilize HR analytics tools.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Model Development:</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Build analytical models.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Visualizations: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Create clear visual representations.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Feedback Loop:</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 Iterate based on insights and feedback</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IN" dirty="0">
                          <a:latin typeface="Times New Roman" panose="02020603050405020304" pitchFamily="18" charset="0"/>
                          <a:cs typeface="Times New Roman" panose="02020603050405020304" pitchFamily="18" charset="0"/>
                        </a:rPr>
                        <a:t>Strategic Insights: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HR analytics offers strategic organizational insights.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dirty="0">
                          <a:latin typeface="Times New Roman" panose="02020603050405020304" pitchFamily="18" charset="0"/>
                          <a:cs typeface="Times New Roman" panose="02020603050405020304" pitchFamily="18" charset="0"/>
                        </a:rPr>
                        <a:t>Performance Optimization:</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Identifies areas for performance enhancement.</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dirty="0">
                          <a:latin typeface="Times New Roman" panose="02020603050405020304" pitchFamily="18" charset="0"/>
                          <a:cs typeface="Times New Roman" panose="02020603050405020304" pitchFamily="18" charset="0"/>
                        </a:rPr>
                        <a:t> Data-Driven Decisions:</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 Facilitates data-driven decision-making.</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dirty="0">
                          <a:latin typeface="Times New Roman" panose="02020603050405020304" pitchFamily="18" charset="0"/>
                          <a:cs typeface="Times New Roman" panose="02020603050405020304" pitchFamily="18" charset="0"/>
                        </a:rPr>
                        <a:t>Resource Allocation:</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Optimizes resource allocation and workforce management.</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IN" dirty="0">
                          <a:latin typeface="Times New Roman" panose="02020603050405020304" pitchFamily="18" charset="0"/>
                          <a:cs typeface="Times New Roman" panose="02020603050405020304" pitchFamily="18" charset="0"/>
                        </a:rPr>
                        <a:t> Continuous Improvement:</a:t>
                      </a:r>
                      <a:endParaRPr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r>
                        <a:rPr lang="en-IN" dirty="0">
                          <a:latin typeface="Times New Roman" panose="02020603050405020304" pitchFamily="18" charset="0"/>
                          <a:cs typeface="Times New Roman" panose="02020603050405020304" pitchFamily="18" charset="0"/>
                        </a:rPr>
                        <a:t>Enables ongoing enhancement through iterative analysis.</a:t>
                      </a: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txBody>
                  <a:tcPr marL="91425" marR="91425" marT="91425" marB="91425">
                    <a:lnL w="38100" cap="flat" cmpd="sng">
                      <a:solidFill>
                        <a:srgbClr val="BF9000"/>
                      </a:solidFill>
                      <a:prstDash val="solid"/>
                      <a:round/>
                      <a:headEnd type="none" w="sm" len="sm"/>
                      <a:tailEnd type="none" w="sm" len="sm"/>
                    </a:lnL>
                    <a:lnR w="38100" cap="flat" cmpd="sng">
                      <a:solidFill>
                        <a:srgbClr val="BF9000"/>
                      </a:solidFill>
                      <a:prstDash val="solid"/>
                      <a:round/>
                      <a:headEnd type="none" w="sm" len="sm"/>
                      <a:tailEnd type="none" w="sm" len="sm"/>
                    </a:lnR>
                    <a:lnT w="38100" cap="flat" cmpd="sng">
                      <a:solidFill>
                        <a:srgbClr val="BF9000"/>
                      </a:solidFill>
                      <a:prstDash val="solid"/>
                      <a:round/>
                      <a:headEnd type="none" w="sm" len="sm"/>
                      <a:tailEnd type="none" w="sm" len="sm"/>
                    </a:lnT>
                    <a:lnB w="38100" cap="flat" cmpd="sng">
                      <a:solidFill>
                        <a:srgbClr val="BF9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2"/>
          <p:cNvSpPr txBox="1"/>
          <p:nvPr/>
        </p:nvSpPr>
        <p:spPr>
          <a:xfrm>
            <a:off x="529513" y="276055"/>
            <a:ext cx="60975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dirty="0">
                <a:solidFill>
                  <a:schemeClr val="tx1"/>
                </a:solidFill>
                <a:latin typeface="Times New Roman" panose="02020603050405020304" pitchFamily="18" charset="0"/>
                <a:ea typeface="Calibri"/>
                <a:cs typeface="Times New Roman" panose="02020603050405020304" pitchFamily="18" charset="0"/>
                <a:sym typeface="Calibri"/>
              </a:rPr>
              <a:t>EXISTING SYSTEM:</a:t>
            </a:r>
            <a:endParaRPr sz="3200" b="1" dirty="0">
              <a:solidFill>
                <a:schemeClr val="tx1"/>
              </a:solidFill>
              <a:latin typeface="Times New Roman" panose="02020603050405020304" pitchFamily="18" charset="0"/>
              <a:ea typeface="Calibri"/>
              <a:cs typeface="Times New Roman" panose="02020603050405020304" pitchFamily="18" charset="0"/>
              <a:sym typeface="Calibri"/>
            </a:endParaRPr>
          </a:p>
        </p:txBody>
      </p:sp>
      <p:sp>
        <p:nvSpPr>
          <p:cNvPr id="141" name="Google Shape;141;p22"/>
          <p:cNvSpPr txBox="1"/>
          <p:nvPr/>
        </p:nvSpPr>
        <p:spPr>
          <a:xfrm>
            <a:off x="667165" y="1159004"/>
            <a:ext cx="10179698" cy="4154943"/>
          </a:xfrm>
          <a:prstGeom prst="rect">
            <a:avLst/>
          </a:prstGeom>
          <a:noFill/>
          <a:ln>
            <a:noFill/>
          </a:ln>
        </p:spPr>
        <p:txBody>
          <a:bodyPr spcFirstLastPara="1" wrap="square" lIns="91425" tIns="45700" rIns="91425" bIns="45700" anchor="t" anchorCtr="0">
            <a:spAutoFit/>
          </a:bodyPr>
          <a:lstStyle/>
          <a:p>
            <a:pPr marL="342900" marR="0" lvl="0" indent="-342900" algn="just" rtl="0">
              <a:spcBef>
                <a:spcPts val="0"/>
              </a:spcBef>
              <a:spcAft>
                <a:spcPts val="0"/>
              </a:spcAft>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An integrated suite offering modules for core HR, talent management, and workforce analytics.</a:t>
            </a:r>
            <a:endParaRPr dirty="0">
              <a:latin typeface="Times New Roman" panose="02020603050405020304" pitchFamily="18" charset="0"/>
              <a:cs typeface="Times New Roman" panose="02020603050405020304" pitchFamily="18" charset="0"/>
            </a:endParaRPr>
          </a:p>
          <a:p>
            <a:pPr marL="342900" marR="0" lvl="0" indent="-190500" algn="just" rtl="0">
              <a:spcBef>
                <a:spcPts val="0"/>
              </a:spcBef>
              <a:spcAft>
                <a:spcPts val="0"/>
              </a:spcAft>
              <a:buClr>
                <a:schemeClr val="dk1"/>
              </a:buClr>
              <a:buSzPts val="2400"/>
              <a:buFont typeface="Arial"/>
              <a:buNone/>
            </a:pP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Power BI is versatile business intelligence tool that organizations can use to create HR analytics dashboards and reports.</a:t>
            </a:r>
            <a:endParaRPr dirty="0">
              <a:latin typeface="Times New Roman" panose="02020603050405020304" pitchFamily="18" charset="0"/>
              <a:cs typeface="Times New Roman" panose="02020603050405020304" pitchFamily="18" charset="0"/>
            </a:endParaRPr>
          </a:p>
          <a:p>
            <a:pPr marL="342900" marR="0" lvl="0" indent="-190500" algn="just" rtl="0">
              <a:spcBef>
                <a:spcPts val="0"/>
              </a:spcBef>
              <a:spcAft>
                <a:spcPts val="0"/>
              </a:spcAft>
              <a:buClr>
                <a:schemeClr val="dk1"/>
              </a:buClr>
              <a:buSzPts val="2400"/>
              <a:buFont typeface="Arial"/>
              <a:buNone/>
            </a:pP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While not HR-specific, Tableau is a popular data visualization tool that many HR departments use to create interactive and shareable dashboards.</a:t>
            </a:r>
            <a:endParaRPr dirty="0">
              <a:latin typeface="Times New Roman" panose="02020603050405020304" pitchFamily="18" charset="0"/>
              <a:cs typeface="Times New Roman" panose="02020603050405020304" pitchFamily="18" charset="0"/>
            </a:endParaRPr>
          </a:p>
          <a:p>
            <a:pPr marL="342900" marR="0" lvl="0" indent="-190500" algn="just" rtl="0">
              <a:spcBef>
                <a:spcPts val="0"/>
              </a:spcBef>
              <a:spcAft>
                <a:spcPts val="0"/>
              </a:spcAft>
              <a:buClr>
                <a:schemeClr val="dk1"/>
              </a:buClr>
              <a:buSzPts val="2400"/>
              <a:buFont typeface="Arial"/>
              <a:buNone/>
            </a:pP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just" rtl="0">
              <a:spcBef>
                <a:spcPts val="0"/>
              </a:spcBef>
              <a:spcAft>
                <a:spcPts val="0"/>
              </a:spcAft>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Provides solutions for recruitment, onboarding, performance management, and employee engagement with analytics features</a:t>
            </a:r>
            <a:r>
              <a:rPr lang="en-IN" sz="1800" dirty="0">
                <a:solidFill>
                  <a:schemeClr val="dk1"/>
                </a:solidFill>
                <a:latin typeface="Times New Roman" panose="02020603050405020304" pitchFamily="18" charset="0"/>
                <a:ea typeface="Calibri"/>
                <a:cs typeface="Times New Roman" panose="02020603050405020304" pitchFamily="18" charset="0"/>
                <a:sym typeface="Calibri"/>
              </a:rPr>
              <a:t>.</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693</TotalTime>
  <Words>1983</Words>
  <Application>Microsoft Office PowerPoint</Application>
  <PresentationFormat>Widescreen</PresentationFormat>
  <Paragraphs>317</Paragraphs>
  <Slides>38</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Times New Roman</vt:lpstr>
      <vt:lpstr>EB Garamond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Agalya</dc:creator>
  <cp:lastModifiedBy>Akalya S</cp:lastModifiedBy>
  <cp:revision>28</cp:revision>
  <dcterms:modified xsi:type="dcterms:W3CDTF">2024-06-27T04:33:26Z</dcterms:modified>
</cp:coreProperties>
</file>